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handoutMasterIdLst>
    <p:handoutMasterId r:id="rId21"/>
  </p:handoutMasterIdLst>
  <p:sldIdLst>
    <p:sldId id="256" r:id="rId2"/>
    <p:sldId id="257" r:id="rId3"/>
    <p:sldId id="268" r:id="rId4"/>
    <p:sldId id="258" r:id="rId5"/>
    <p:sldId id="279" r:id="rId6"/>
    <p:sldId id="280" r:id="rId7"/>
    <p:sldId id="281" r:id="rId8"/>
    <p:sldId id="272" r:id="rId9"/>
    <p:sldId id="273" r:id="rId10"/>
    <p:sldId id="274" r:id="rId11"/>
    <p:sldId id="275" r:id="rId12"/>
    <p:sldId id="276" r:id="rId13"/>
    <p:sldId id="265" r:id="rId14"/>
    <p:sldId id="277" r:id="rId15"/>
    <p:sldId id="270" r:id="rId16"/>
    <p:sldId id="271" r:id="rId17"/>
    <p:sldId id="269"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CEAA4E-758D-CD9D-AC7F-F520E81DA5DE}" name="Arsheya Raj" initials="AR" userId="S::araj4@uw.edu::9d9155a7-588a-4df5-a1cd-e34b4670122c" providerId="AD"/>
  <p188:author id="{4C05C951-E35B-221B-CCB8-F7DF8FA0E835}" name="Sugam Jaiswal" initials="SJ" userId="S::sugamj@uw.edu::35df9155-8b64-4755-8209-d9c19e95365a" providerId="AD"/>
  <p188:author id="{C56C62C6-4162-8266-6502-48EF8B1F8F37}" name="josiahz" initials="j" userId="S::josiahz@uw.edu::93f0810e-4fd5-4f67-b538-30decab3820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0D"/>
    <a:srgbClr val="0B0B30"/>
    <a:srgbClr val="FF0004"/>
    <a:srgbClr val="000000"/>
    <a:srgbClr val="6D6D72"/>
    <a:srgbClr val="19196B"/>
    <a:srgbClr val="0E0E35"/>
    <a:srgbClr val="171761"/>
    <a:srgbClr val="1B1B70"/>
    <a:srgbClr val="1111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A89C49-D82E-6B4B-88EB-D7EECB2771BF}" v="2" dt="2023-05-23T00:44:13.676"/>
    <p1510:client id="{06C9B1F8-ABE5-BA0D-F983-241052621FAA}" v="4" dt="2023-05-22T22:46:38.036"/>
    <p1510:client id="{89B2C70A-A97C-534D-B239-672EBD2B3221}" v="3805" dt="2023-05-23T01:03:11.655"/>
    <p1510:client id="{96CA6C3D-9D4A-144F-BFFC-CAF6B078AC4A}" v="2555" dt="2023-05-22T23:12:30.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10"/>
    <p:restoredTop sz="81163"/>
  </p:normalViewPr>
  <p:slideViewPr>
    <p:cSldViewPr snapToGrid="0">
      <p:cViewPr>
        <p:scale>
          <a:sx n="110" d="100"/>
          <a:sy n="110" d="100"/>
        </p:scale>
        <p:origin x="416" y="328"/>
      </p:cViewPr>
      <p:guideLst/>
    </p:cSldViewPr>
  </p:slideViewPr>
  <p:notesTextViewPr>
    <p:cViewPr>
      <p:scale>
        <a:sx n="125" d="100"/>
        <a:sy n="125" d="100"/>
      </p:scale>
      <p:origin x="0" y="0"/>
    </p:cViewPr>
  </p:notesTextViewPr>
  <p:notesViewPr>
    <p:cSldViewPr snapToGrid="0">
      <p:cViewPr>
        <p:scale>
          <a:sx n="1" d="2"/>
          <a:sy n="1" d="2"/>
        </p:scale>
        <p:origin x="4432" y="20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922B8D-A7F7-150E-B313-A4CE9FA024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94BB72-ED6E-96ED-DD22-48917B3E07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A03215-C09D-A541-B11E-F9A16E05CEE2}" type="datetimeFigureOut">
              <a:rPr lang="en-US" smtClean="0"/>
              <a:t>5/21/23</a:t>
            </a:fld>
            <a:endParaRPr lang="en-US"/>
          </a:p>
        </p:txBody>
      </p:sp>
      <p:sp>
        <p:nvSpPr>
          <p:cNvPr id="4" name="Footer Placeholder 3">
            <a:extLst>
              <a:ext uri="{FF2B5EF4-FFF2-40B4-BE49-F238E27FC236}">
                <a16:creationId xmlns:a16="http://schemas.microsoft.com/office/drawing/2014/main" id="{E65F75B7-91F3-5AC1-6547-5C3A25846D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D1644F-E678-92E0-9AEA-03E31F016F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5CC9A-2D42-AE44-B271-4B63E045456B}" type="slidenum">
              <a:rPr lang="en-US" smtClean="0"/>
              <a:t>‹#›</a:t>
            </a:fld>
            <a:endParaRPr lang="en-US"/>
          </a:p>
        </p:txBody>
      </p:sp>
    </p:spTree>
    <p:extLst>
      <p:ext uri="{BB962C8B-B14F-4D97-AF65-F5344CB8AC3E}">
        <p14:creationId xmlns:p14="http://schemas.microsoft.com/office/powerpoint/2010/main" val="27458385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66223CE-ADFF-1F4A-BEC2-23E04815A9CE}" type="datetimeFigureOut">
              <a:rPr lang="en-US" smtClean="0"/>
              <a:t>5/21/23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EEA91-27B2-434F-B11E-8C521416F7CD}" type="slidenum">
              <a:rPr lang="en-US" smtClean="0"/>
              <a:t>‹#›</a:t>
            </a:fld>
            <a:endParaRPr lang="en-US"/>
          </a:p>
        </p:txBody>
      </p:sp>
    </p:spTree>
    <p:extLst>
      <p:ext uri="{BB962C8B-B14F-4D97-AF65-F5344CB8AC3E}">
        <p14:creationId xmlns:p14="http://schemas.microsoft.com/office/powerpoint/2010/main" val="1528002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 </a:t>
            </a:r>
            <a:r>
              <a:rPr lang="en-US"/>
              <a:t>Arsheya</a:t>
            </a:r>
            <a:r>
              <a:rPr lang="en-US" dirty="0"/>
              <a:t> start, 30 sec</a:t>
            </a:r>
          </a:p>
          <a:p>
            <a:endParaRPr lang="en-US" dirty="0"/>
          </a:p>
          <a:p>
            <a:r>
              <a:rPr lang="en-US" dirty="0"/>
              <a:t>Hi Everyone,</a:t>
            </a:r>
          </a:p>
          <a:p>
            <a:r>
              <a:rPr lang="en-US" dirty="0"/>
              <a:t>I am </a:t>
            </a:r>
            <a:r>
              <a:rPr lang="en-US"/>
              <a:t>Arsheya</a:t>
            </a:r>
            <a:r>
              <a:rPr lang="en-US" dirty="0"/>
              <a:t> Raj, AND these are my fellow presenters…[SUGAM AND JOSIAH introduce themselves. Sugam does the worm.]</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D1D5DB"/>
                </a:solidFill>
                <a:latin typeface="Trebuchet MS"/>
              </a:rPr>
              <a:t>This paper has been </a:t>
            </a:r>
            <a:r>
              <a:rPr lang="en-IN">
                <a:solidFill>
                  <a:srgbClr val="D1D5DB"/>
                </a:solidFill>
                <a:latin typeface="Trebuchet MS"/>
              </a:rPr>
              <a:t>written by David Nister and Henrik Stewenius from the Department of Computer </a:t>
            </a:r>
            <a:r>
              <a:rPr lang="en-IN" err="1">
                <a:solidFill>
                  <a:srgbClr val="D1D5DB"/>
                </a:solidFill>
                <a:latin typeface="Trebuchet MS"/>
              </a:rPr>
              <a:t>Science,University</a:t>
            </a:r>
            <a:r>
              <a:rPr lang="en-IN">
                <a:solidFill>
                  <a:srgbClr val="D1D5DB"/>
                </a:solidFill>
                <a:latin typeface="Trebuchet MS"/>
              </a:rPr>
              <a:t> of Kentucky.</a:t>
            </a:r>
            <a:endParaRPr lang="en-IN" dirty="0">
              <a:solidFill>
                <a:srgbClr val="D1D5DB"/>
              </a:solidFill>
              <a:latin typeface="Trebuchet MS"/>
            </a:endParaRPr>
          </a:p>
          <a:p>
            <a:r>
              <a:rPr lang="en-US" dirty="0"/>
              <a:t> </a:t>
            </a:r>
          </a:p>
          <a:p>
            <a:endParaRPr lang="en-US" dirty="0"/>
          </a:p>
          <a:p>
            <a:r>
              <a:rPr lang="en-US" dirty="0"/>
              <a:t>Abstract 1. Introduction - ALL </a:t>
            </a:r>
          </a:p>
          <a:p>
            <a:r>
              <a:rPr lang="en-US" dirty="0"/>
              <a:t>2. Approach and its Relation to Previous Work - Sugam </a:t>
            </a:r>
          </a:p>
          <a:p>
            <a:r>
              <a:rPr lang="en-US" dirty="0"/>
              <a:t>3. Building and Using the Vocabulary Tree - Josiah </a:t>
            </a:r>
          </a:p>
          <a:p>
            <a:r>
              <a:rPr lang="en-US" dirty="0"/>
              <a:t>4. Definition of Scoring - All </a:t>
            </a:r>
          </a:p>
          <a:p>
            <a:r>
              <a:rPr lang="en-US" dirty="0"/>
              <a:t>5. Implementation of Scoring - Arsheya </a:t>
            </a:r>
          </a:p>
          <a:p>
            <a:r>
              <a:rPr lang="en-US" dirty="0"/>
              <a:t>6. Results - ALL </a:t>
            </a:r>
          </a:p>
          <a:p>
            <a:r>
              <a:rPr lang="en-US" dirty="0"/>
              <a:t>7. Conclusions - ALL References - Read the abstracts of some of the related papers in the references</a:t>
            </a:r>
            <a:endParaRPr lang="en-US" dirty="0">
              <a:cs typeface="Calibri"/>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1</a:t>
            </a:fld>
            <a:endParaRPr lang="en-US"/>
          </a:p>
        </p:txBody>
      </p:sp>
    </p:spTree>
    <p:extLst>
      <p:ext uri="{BB962C8B-B14F-4D97-AF65-F5344CB8AC3E}">
        <p14:creationId xmlns:p14="http://schemas.microsoft.com/office/powerpoint/2010/main" val="233950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JOSIAH / SUGAM? 2 - 2.5</a:t>
            </a:r>
          </a:p>
          <a:p>
            <a:endParaRPr lang="en-US" dirty="0">
              <a:latin typeface="+mn-lt"/>
            </a:endParaRPr>
          </a:p>
          <a:p>
            <a:pPr marL="228600" indent="-228600" algn="l">
              <a:buFont typeface="+mj-lt"/>
              <a:buAutoNum type="arabicPeriod"/>
            </a:pPr>
            <a:r>
              <a:rPr lang="en-US" b="0" i="0" dirty="0">
                <a:solidFill>
                  <a:srgbClr val="D1D5DB"/>
                </a:solidFill>
                <a:effectLst/>
                <a:latin typeface="+mn-lt"/>
              </a:rPr>
              <a:t>Image Indexing involves mapping visual words (leaf nodes of the Vocabulary Tree) to the images where they occur. This is accomplished by creating an "inverted file".</a:t>
            </a:r>
          </a:p>
          <a:p>
            <a:pPr marL="228600" indent="-228600" algn="l">
              <a:buFont typeface="+mj-lt"/>
              <a:buAutoNum type="arabicPeriod"/>
            </a:pPr>
            <a:r>
              <a:rPr lang="en-US" b="0" i="0" dirty="0">
                <a:solidFill>
                  <a:srgbClr val="D1D5DB"/>
                </a:solidFill>
                <a:effectLst/>
                <a:latin typeface="+mn-lt"/>
              </a:rPr>
              <a:t>Inverted files are data structures used in information retrieval systems to store a mapping from content, such as words or numbers, to their locations in a database file, or a document.</a:t>
            </a:r>
          </a:p>
          <a:p>
            <a:pPr marL="228600" indent="-228600" algn="l">
              <a:buFont typeface="+mj-lt"/>
              <a:buAutoNum type="arabicPeriod"/>
            </a:pPr>
            <a:r>
              <a:rPr lang="en-US" b="0" i="0" dirty="0">
                <a:solidFill>
                  <a:srgbClr val="D1D5DB"/>
                </a:solidFill>
                <a:effectLst/>
                <a:latin typeface="+mn-lt"/>
              </a:rPr>
              <a:t>When an image is processed, its descriptors are propagated down the tree. Each descriptor "votes" for the most similar leaf node (or visual word) it encounters.</a:t>
            </a:r>
          </a:p>
          <a:p>
            <a:pPr marL="0" indent="0" algn="l">
              <a:buFont typeface="+mj-lt"/>
              <a:buNone/>
            </a:pPr>
            <a:r>
              <a:rPr lang="en-US" b="0" i="0" dirty="0">
                <a:solidFill>
                  <a:srgbClr val="D1D5DB"/>
                </a:solidFill>
                <a:effectLst/>
                <a:latin typeface="+mn-lt"/>
              </a:rPr>
              <a:t>Sugam finishes</a:t>
            </a:r>
          </a:p>
          <a:p>
            <a:pPr marL="228600" indent="-228600" algn="l">
              <a:buFont typeface="+mj-lt"/>
              <a:buAutoNum type="arabicPeriod"/>
            </a:pPr>
            <a:r>
              <a:rPr lang="en-US" b="0" i="0" dirty="0">
                <a:solidFill>
                  <a:srgbClr val="D1D5DB"/>
                </a:solidFill>
                <a:effectLst/>
                <a:latin typeface="+mn-lt"/>
              </a:rPr>
              <a:t>These votes are stored in the inverted file, allowing each visual word to be associated with the images in which it occurs.</a:t>
            </a:r>
          </a:p>
          <a:p>
            <a:pPr marL="228600" indent="-228600" algn="l">
              <a:buFont typeface="+mj-lt"/>
              <a:buAutoNum type="arabicPeriod"/>
            </a:pPr>
            <a:r>
              <a:rPr lang="en-US" b="0" i="0" dirty="0">
                <a:solidFill>
                  <a:srgbClr val="D1D5DB"/>
                </a:solidFill>
                <a:effectLst/>
                <a:latin typeface="+mn-lt"/>
              </a:rPr>
              <a:t>The result is a histogram, or a "bag of words" representation of an image, which is used for image retrieval or object recognition.</a:t>
            </a:r>
          </a:p>
          <a:p>
            <a:pPr marL="228600" indent="-228600" algn="l">
              <a:buFont typeface="+mj-lt"/>
              <a:buAutoNum type="arabicPeriod"/>
            </a:pPr>
            <a:r>
              <a:rPr lang="en-US" b="0" i="0" dirty="0">
                <a:solidFill>
                  <a:srgbClr val="D1D5DB"/>
                </a:solidFill>
                <a:effectLst/>
                <a:latin typeface="+mn-lt"/>
              </a:rPr>
              <a:t>Logarithmic indexing is also discussed in the paper, where the authors argue that the size of the descriptor vectors used in image recognition systems can be significantly reduced without compromising performance.</a:t>
            </a:r>
          </a:p>
          <a:p>
            <a:pPr marL="228600" indent="-228600" algn="l">
              <a:buFont typeface="+mj-lt"/>
              <a:buAutoNum type="arabicPeriod"/>
            </a:pPr>
            <a:endParaRPr lang="en-US" b="0" i="0" dirty="0">
              <a:solidFill>
                <a:srgbClr val="D1D5DB"/>
              </a:solidFill>
              <a:effectLst/>
              <a:latin typeface="+mn-lt"/>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10</a:t>
            </a:fld>
            <a:endParaRPr lang="en-US"/>
          </a:p>
        </p:txBody>
      </p:sp>
    </p:spTree>
    <p:extLst>
      <p:ext uri="{BB962C8B-B14F-4D97-AF65-F5344CB8AC3E}">
        <p14:creationId xmlns:p14="http://schemas.microsoft.com/office/powerpoint/2010/main" val="3892007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SUGAM START, / ARSHEYA – 3</a:t>
            </a:r>
          </a:p>
          <a:p>
            <a:endParaRPr lang="en-US"/>
          </a:p>
          <a:p>
            <a:pPr marL="171450" indent="-171450">
              <a:buFont typeface="Arial" panose="020B0604020202020204" pitchFamily="34" charset="0"/>
              <a:buChar char="•"/>
            </a:pPr>
            <a:r>
              <a:rPr lang="en-US"/>
              <a:t>AFTER CLUSTERS ARE DONE</a:t>
            </a:r>
          </a:p>
          <a:p>
            <a:endParaRPr lang="en-US"/>
          </a:p>
          <a:p>
            <a:pPr marL="285750" indent="-285750">
              <a:buFont typeface="Arial"/>
              <a:buChar char="•"/>
            </a:pPr>
            <a:r>
              <a:rPr lang="en-US" sz="1200">
                <a:solidFill>
                  <a:srgbClr val="D1D5DB"/>
                </a:solidFill>
                <a:ea typeface="+mn-lt"/>
                <a:cs typeface="+mn-lt"/>
              </a:rPr>
              <a:t>Hierarchical scoring reducing the risk of vocabulary size overdoing</a:t>
            </a:r>
            <a:r>
              <a:rPr lang="en-US" sz="1200"/>
              <a:t>. </a:t>
            </a:r>
            <a:r>
              <a:rPr lang="en-US" sz="1200">
                <a:solidFill>
                  <a:srgbClr val="D1D5DB"/>
                </a:solidFill>
                <a:ea typeface="+mn-lt"/>
                <a:cs typeface="+mn-lt"/>
              </a:rPr>
              <a:t>Increase in retrieval performance with the number of leaf nodes</a:t>
            </a:r>
            <a:endParaRPr lang="en-US" sz="1200"/>
          </a:p>
          <a:p>
            <a:pPr marL="285750" indent="-285750">
              <a:buFont typeface="Arial"/>
              <a:buChar char="•"/>
            </a:pPr>
            <a:r>
              <a:rPr lang="en-US" sz="1200">
                <a:solidFill>
                  <a:srgbClr val="D1D5DB"/>
                </a:solidFill>
                <a:ea typeface="+mn-lt"/>
                <a:cs typeface="+mn-lt"/>
              </a:rPr>
              <a:t>Usage of stop lists to set weights to zero for frequent/infrequent symbols</a:t>
            </a:r>
            <a:r>
              <a:rPr lang="en-US" sz="1200"/>
              <a:t>. </a:t>
            </a:r>
            <a:r>
              <a:rPr lang="en-US" sz="1200">
                <a:solidFill>
                  <a:srgbClr val="D1D5DB"/>
                </a:solidFill>
                <a:ea typeface="+mn-lt"/>
                <a:cs typeface="+mn-lt"/>
              </a:rPr>
              <a:t>Blocking longer lists in inverted files for efficiency and improved performance</a:t>
            </a:r>
            <a:r>
              <a:rPr lang="en-US" sz="1200"/>
              <a:t>. </a:t>
            </a:r>
            <a:r>
              <a:rPr lang="en-US" sz="1200">
                <a:solidFill>
                  <a:srgbClr val="D1D5DB"/>
                </a:solidFill>
                <a:ea typeface="+mn-lt"/>
                <a:cs typeface="+mn-lt"/>
              </a:rPr>
              <a:t>Limited improvement in retrieval quality with stop lists</a:t>
            </a:r>
          </a:p>
          <a:p>
            <a:pPr marL="285750" indent="-285750">
              <a:buFont typeface="Arial" panose="020B0604020202020204" pitchFamily="34" charset="0"/>
              <a:buChar char="•"/>
            </a:pPr>
            <a:r>
              <a:rPr lang="en-US" sz="1200">
                <a:solidFill>
                  <a:srgbClr val="D1D5DB"/>
                </a:solidFill>
                <a:ea typeface="+mn-lt"/>
                <a:cs typeface="+mn-lt"/>
              </a:rPr>
              <a:t>Importance of a large vocabulary size and avoiding overly strong weights for inner nodes</a:t>
            </a:r>
            <a:endParaRPr lang="en-US" sz="1200"/>
          </a:p>
          <a:p>
            <a:pPr marL="285750" indent="-285750">
              <a:buFont typeface="Arial" panose="020B0604020202020204" pitchFamily="34" charset="0"/>
              <a:buChar char="•"/>
            </a:pPr>
            <a:r>
              <a:rPr lang="en-US" sz="1200">
                <a:solidFill>
                  <a:srgbClr val="D1D5DB"/>
                </a:solidFill>
                <a:ea typeface="+mn-lt"/>
                <a:cs typeface="+mn-lt"/>
              </a:rPr>
              <a:t>Trade-off between distinctiveness and repeatability in quantization cells and vocabulary tree depth</a:t>
            </a:r>
            <a:endParaRPr lang="en-US" sz="1200"/>
          </a:p>
          <a:p>
            <a:pPr marL="285750" indent="-285750">
              <a:buFont typeface="Arial"/>
              <a:buChar char="•"/>
            </a:pPr>
            <a:endParaRPr lang="en-US" sz="1200"/>
          </a:p>
          <a:p>
            <a:endParaRPr lang="en-US"/>
          </a:p>
        </p:txBody>
      </p:sp>
      <p:sp>
        <p:nvSpPr>
          <p:cNvPr id="4" name="Slide Number Placeholder 3"/>
          <p:cNvSpPr>
            <a:spLocks noGrp="1"/>
          </p:cNvSpPr>
          <p:nvPr>
            <p:ph type="sldNum" sz="quarter" idx="5"/>
          </p:nvPr>
        </p:nvSpPr>
        <p:spPr/>
        <p:txBody>
          <a:bodyPr/>
          <a:lstStyle/>
          <a:p>
            <a:fld id="{069EEA91-27B2-434F-B11E-8C521416F7CD}" type="slidenum">
              <a:rPr lang="en-US" smtClean="0"/>
              <a:t>11</a:t>
            </a:fld>
            <a:endParaRPr lang="en-US"/>
          </a:p>
        </p:txBody>
      </p:sp>
    </p:spTree>
    <p:extLst>
      <p:ext uri="{BB962C8B-B14F-4D97-AF65-F5344CB8AC3E}">
        <p14:creationId xmlns:p14="http://schemas.microsoft.com/office/powerpoint/2010/main" val="674556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ARSHEYA - 3</a:t>
            </a:r>
          </a:p>
          <a:p>
            <a:endParaRPr lang="en-US"/>
          </a:p>
          <a:p>
            <a:pPr marL="285750" indent="-285750">
              <a:buFont typeface="Arial"/>
              <a:buChar char="•"/>
            </a:pPr>
            <a:r>
              <a:rPr lang="en-US" sz="1200">
                <a:solidFill>
                  <a:schemeClr val="bg1">
                    <a:lumMod val="85000"/>
                  </a:schemeClr>
                </a:solidFill>
                <a:ea typeface="+mn-lt"/>
                <a:cs typeface="+mn-lt"/>
              </a:rPr>
              <a:t>Usage of inverted files for efficient scoring with large databases</a:t>
            </a:r>
            <a:r>
              <a:rPr lang="en-US" sz="1200">
                <a:solidFill>
                  <a:schemeClr val="bg1">
                    <a:lumMod val="85000"/>
                  </a:schemeClr>
                </a:solidFill>
              </a:rPr>
              <a:t>. </a:t>
            </a:r>
            <a:r>
              <a:rPr lang="en-US" sz="1200">
                <a:solidFill>
                  <a:schemeClr val="bg1">
                    <a:lumMod val="85000"/>
                  </a:schemeClr>
                </a:solidFill>
                <a:ea typeface="+mn-lt"/>
                <a:cs typeface="+mn-lt"/>
              </a:rPr>
              <a:t>Inverted files store image id-numbers and term frequency for each node</a:t>
            </a:r>
            <a:endParaRPr lang="en-US" sz="1200">
              <a:solidFill>
                <a:schemeClr val="bg1">
                  <a:lumMod val="85000"/>
                </a:schemeClr>
              </a:solidFill>
            </a:endParaRPr>
          </a:p>
          <a:p>
            <a:pPr marL="285750" indent="-285750">
              <a:buFont typeface="Arial"/>
              <a:buChar char="•"/>
            </a:pPr>
            <a:r>
              <a:rPr lang="en-US" sz="1200">
                <a:solidFill>
                  <a:schemeClr val="bg1">
                    <a:lumMod val="85000"/>
                  </a:schemeClr>
                </a:solidFill>
                <a:ea typeface="+mn-lt"/>
                <a:cs typeface="+mn-lt"/>
              </a:rPr>
              <a:t>Forward files as a complement to identify visual words in an image</a:t>
            </a:r>
            <a:r>
              <a:rPr lang="en-US" sz="1200">
                <a:solidFill>
                  <a:schemeClr val="bg1">
                    <a:lumMod val="85000"/>
                  </a:schemeClr>
                </a:solidFill>
              </a:rPr>
              <a:t>. </a:t>
            </a:r>
            <a:r>
              <a:rPr lang="en-US" sz="1200">
                <a:solidFill>
                  <a:schemeClr val="bg1">
                    <a:lumMod val="85000"/>
                  </a:schemeClr>
                </a:solidFill>
                <a:ea typeface="+mn-lt"/>
                <a:cs typeface="+mn-lt"/>
              </a:rPr>
              <a:t>Explicit representation of leaf nodes, while inverted files of inner nodes are concatenation of leaf node files</a:t>
            </a:r>
            <a:endParaRPr lang="en-US" sz="1200">
              <a:solidFill>
                <a:schemeClr val="bg1">
                  <a:lumMod val="85000"/>
                </a:schemeClr>
              </a:solidFill>
            </a:endParaRPr>
          </a:p>
          <a:p>
            <a:pPr marL="285750" indent="-285750">
              <a:buFont typeface="Arial"/>
              <a:buChar char="•"/>
            </a:pPr>
            <a:r>
              <a:rPr lang="en-US" sz="1200">
                <a:solidFill>
                  <a:schemeClr val="bg1">
                    <a:lumMod val="85000"/>
                  </a:schemeClr>
                </a:solidFill>
                <a:ea typeface="+mn-lt"/>
                <a:cs typeface="+mn-lt"/>
              </a:rPr>
              <a:t>Computation of normalized difference in </a:t>
            </a:r>
            <a:r>
              <a:rPr lang="en-US" sz="1200" err="1">
                <a:solidFill>
                  <a:schemeClr val="bg1">
                    <a:lumMod val="85000"/>
                  </a:schemeClr>
                </a:solidFill>
                <a:ea typeface="+mn-lt"/>
                <a:cs typeface="+mn-lt"/>
              </a:rPr>
              <a:t>Lp</a:t>
            </a:r>
            <a:r>
              <a:rPr lang="en-US" sz="1200">
                <a:solidFill>
                  <a:schemeClr val="bg1">
                    <a:lumMod val="85000"/>
                  </a:schemeClr>
                </a:solidFill>
                <a:ea typeface="+mn-lt"/>
                <a:cs typeface="+mn-lt"/>
              </a:rPr>
              <a:t> norm using equation (5)</a:t>
            </a:r>
          </a:p>
          <a:p>
            <a:pPr marL="285750" indent="-285750">
              <a:buFont typeface="Arial"/>
              <a:buChar char="•"/>
            </a:pPr>
            <a:r>
              <a:rPr lang="en-US" sz="1200">
                <a:solidFill>
                  <a:schemeClr val="bg1">
                    <a:lumMod val="85000"/>
                  </a:schemeClr>
                </a:solidFill>
                <a:ea typeface="+mn-lt"/>
                <a:cs typeface="+mn-lt"/>
              </a:rPr>
              <a:t>Usage of inverted files for non-zero query dimensions to traverse and accumulate database entries</a:t>
            </a:r>
            <a:endParaRPr lang="en-US" sz="1200">
              <a:solidFill>
                <a:schemeClr val="bg1">
                  <a:lumMod val="85000"/>
                </a:schemeClr>
              </a:solidFill>
            </a:endParaRPr>
          </a:p>
          <a:p>
            <a:pPr marL="285750" indent="-285750">
              <a:buFont typeface="Arial"/>
              <a:buChar char="•"/>
            </a:pPr>
            <a:r>
              <a:rPr lang="en-US" sz="1200">
                <a:solidFill>
                  <a:schemeClr val="bg1">
                    <a:lumMod val="85000"/>
                  </a:schemeClr>
                </a:solidFill>
                <a:ea typeface="+mn-lt"/>
                <a:cs typeface="+mn-lt"/>
              </a:rPr>
              <a:t>Implementation of query by populating and sorting a query tree</a:t>
            </a:r>
            <a:endParaRPr lang="en-US" sz="1200">
              <a:solidFill>
                <a:schemeClr val="bg1">
                  <a:lumMod val="85000"/>
                </a:schemeClr>
              </a:solidFill>
            </a:endParaRPr>
          </a:p>
          <a:p>
            <a:pPr marL="285750" indent="-285750">
              <a:buFont typeface="Arial"/>
              <a:buChar char="•"/>
            </a:pPr>
            <a:r>
              <a:rPr lang="en-US" sz="1200">
                <a:solidFill>
                  <a:schemeClr val="bg1">
                    <a:lumMod val="85000"/>
                  </a:schemeClr>
                </a:solidFill>
                <a:ea typeface="+mn-lt"/>
                <a:cs typeface="+mn-lt"/>
              </a:rPr>
              <a:t>Simplification of equation (5) for L2-norm in equation (6)</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solidFill>
                  <a:schemeClr val="bg1">
                    <a:lumMod val="85000"/>
                  </a:schemeClr>
                </a:solidFill>
                <a:ea typeface="+mn-lt"/>
                <a:cs typeface="+mn-lt"/>
              </a:rPr>
              <a:t>Partitioning of scalar product for other norms</a:t>
            </a:r>
          </a:p>
          <a:p>
            <a:pPr marL="285750" indent="-285750">
              <a:buFont typeface="Arial"/>
              <a:buChar char="•"/>
            </a:pPr>
            <a:endParaRPr lang="en-US" sz="1200">
              <a:solidFill>
                <a:schemeClr val="tx1"/>
              </a:solidFill>
              <a:ea typeface="+mn-lt"/>
              <a:cs typeface="+mn-lt"/>
            </a:endParaRPr>
          </a:p>
          <a:p>
            <a:pPr marL="285750" indent="-285750">
              <a:buFont typeface="Arial"/>
              <a:buChar char="•"/>
            </a:pPr>
            <a:r>
              <a:rPr lang="en-US" sz="1200">
                <a:solidFill>
                  <a:schemeClr val="tx1"/>
                </a:solidFill>
                <a:ea typeface="+mn-lt"/>
                <a:cs typeface="+mn-lt"/>
              </a:rPr>
              <a:t>Length of inverted file stored in each node, indicating document frequency and entropy determination</a:t>
            </a:r>
            <a:endParaRPr lang="en-US" sz="1200">
              <a:solidFill>
                <a:schemeClr val="tx1"/>
              </a:solidFill>
            </a:endParaRPr>
          </a:p>
          <a:p>
            <a:pPr marL="285750" indent="-285750">
              <a:buFont typeface="Arial"/>
              <a:buChar char="•"/>
            </a:pPr>
            <a:r>
              <a:rPr lang="en-US" sz="1200">
                <a:solidFill>
                  <a:schemeClr val="tx1"/>
                </a:solidFill>
                <a:ea typeface="+mn-lt"/>
                <a:cs typeface="+mn-lt"/>
              </a:rPr>
              <a:t>Blocking scoring for inverted files above a certain length</a:t>
            </a:r>
            <a:endParaRPr lang="en-US" sz="1200">
              <a:solidFill>
                <a:schemeClr val="tx1"/>
              </a:solidFill>
              <a:ea typeface="+mn-ea"/>
              <a:cs typeface="+mn-cs"/>
            </a:endParaRPr>
          </a:p>
          <a:p>
            <a:pPr marL="285750" indent="-285750">
              <a:buFont typeface="Arial"/>
              <a:buChar char="•"/>
            </a:pPr>
            <a:r>
              <a:rPr lang="en-US" sz="1200">
                <a:solidFill>
                  <a:schemeClr val="tx1"/>
                </a:solidFill>
                <a:ea typeface="+mn-lt"/>
                <a:cs typeface="+mn-lt"/>
              </a:rPr>
              <a:t>Pre-computation or representative database for fixed and known node entropies</a:t>
            </a:r>
            <a:r>
              <a:rPr lang="en-US" sz="1200"/>
              <a:t>. </a:t>
            </a:r>
          </a:p>
          <a:p>
            <a:pPr marL="285750" indent="-285750">
              <a:buFont typeface="Arial"/>
              <a:buChar char="•"/>
            </a:pPr>
            <a:r>
              <a:rPr lang="en-US" sz="1200">
                <a:solidFill>
                  <a:schemeClr val="tx1"/>
                </a:solidFill>
                <a:ea typeface="+mn-lt"/>
                <a:cs typeface="+mn-lt"/>
              </a:rPr>
              <a:t>Pre-computation and normalization of database and query vectors to unit magnitude</a:t>
            </a:r>
          </a:p>
          <a:p>
            <a:pPr marL="285750" marR="0" lvl="0" indent="-285750" algn="l" defTabSz="914400" rtl="0" eaLnBrk="1" fontAlgn="auto" latinLnBrk="0" hangingPunct="1">
              <a:lnSpc>
                <a:spcPct val="100000"/>
              </a:lnSpc>
              <a:spcBef>
                <a:spcPts val="0"/>
              </a:spcBef>
              <a:spcAft>
                <a:spcPts val="0"/>
              </a:spcAft>
              <a:buClrTx/>
              <a:buSzTx/>
              <a:buFont typeface="Arial"/>
              <a:buChar char="•"/>
              <a:tabLst/>
              <a:defRPr/>
            </a:pPr>
            <a:r>
              <a:rPr lang="en-US" sz="1200">
                <a:solidFill>
                  <a:schemeClr val="tx1"/>
                </a:solidFill>
                <a:ea typeface="+mn-lt"/>
                <a:cs typeface="+mn-lt"/>
              </a:rPr>
              <a:t>Usage of virtual inverted files for fragmentation of database vector dimensions</a:t>
            </a:r>
          </a:p>
          <a:p>
            <a:pPr marL="285750" indent="-285750">
              <a:buFont typeface="Arial"/>
              <a:buChar char="•"/>
            </a:pPr>
            <a:r>
              <a:rPr lang="en-US" sz="1200">
                <a:solidFill>
                  <a:schemeClr val="tx1"/>
                </a:solidFill>
                <a:ea typeface="+mn-lt"/>
                <a:cs typeface="+mn-lt"/>
              </a:rPr>
              <a:t>Composition of d</a:t>
            </a:r>
            <a:r>
              <a:rPr lang="en-US" sz="1200" baseline="-25000">
                <a:solidFill>
                  <a:schemeClr val="tx1"/>
                </a:solidFill>
                <a:ea typeface="+mn-lt"/>
                <a:cs typeface="+mn-lt"/>
              </a:rPr>
              <a:t>i</a:t>
            </a:r>
            <a:r>
              <a:rPr lang="en-US" sz="1200">
                <a:solidFill>
                  <a:schemeClr val="tx1"/>
                </a:solidFill>
                <a:ea typeface="+mn-lt"/>
                <a:cs typeface="+mn-lt"/>
              </a:rPr>
              <a:t> by remembering the last touched node and accumulated d</a:t>
            </a:r>
            <a:r>
              <a:rPr lang="en-US" sz="1200" baseline="-25000">
                <a:solidFill>
                  <a:schemeClr val="tx1"/>
                </a:solidFill>
                <a:ea typeface="+mn-lt"/>
                <a:cs typeface="+mn-lt"/>
              </a:rPr>
              <a:t>i</a:t>
            </a:r>
            <a:r>
              <a:rPr lang="en-US" sz="1200">
                <a:solidFill>
                  <a:schemeClr val="tx1"/>
                </a:solidFill>
                <a:ea typeface="+mn-lt"/>
                <a:cs typeface="+mn-lt"/>
              </a:rPr>
              <a:t> for each database image</a:t>
            </a:r>
            <a:endParaRPr lang="en-US" sz="1200">
              <a:solidFill>
                <a:schemeClr val="tx1"/>
              </a:solidFill>
            </a:endParaRPr>
          </a:p>
          <a:p>
            <a:pPr marL="285750" indent="-285750">
              <a:buFont typeface="Arial"/>
              <a:buChar char="•"/>
            </a:pPr>
            <a:r>
              <a:rPr lang="en-US" sz="1200">
                <a:solidFill>
                  <a:schemeClr val="tx1"/>
                </a:solidFill>
                <a:ea typeface="+mn-lt"/>
                <a:cs typeface="+mn-lt"/>
              </a:rPr>
              <a:t>Usage of accumulated d</a:t>
            </a:r>
            <a:r>
              <a:rPr lang="en-US" sz="1200" baseline="-25000">
                <a:solidFill>
                  <a:schemeClr val="tx1"/>
                </a:solidFill>
                <a:ea typeface="+mn-lt"/>
                <a:cs typeface="+mn-lt"/>
              </a:rPr>
              <a:t>i</a:t>
            </a:r>
            <a:r>
              <a:rPr lang="en-US" sz="1200">
                <a:solidFill>
                  <a:schemeClr val="tx1"/>
                </a:solidFill>
                <a:ea typeface="+mn-lt"/>
                <a:cs typeface="+mn-lt"/>
              </a:rPr>
              <a:t> in equation (5) for scoring.</a:t>
            </a:r>
          </a:p>
          <a:p>
            <a:pPr marL="285750" indent="-285750">
              <a:buFont typeface="Arial"/>
              <a:buChar char="•"/>
            </a:pPr>
            <a:endParaRPr lang="en-US" sz="1200">
              <a:solidFill>
                <a:schemeClr val="tx1"/>
              </a:solidFill>
            </a:endParaRPr>
          </a:p>
          <a:p>
            <a:endParaRPr lang="en-US"/>
          </a:p>
        </p:txBody>
      </p:sp>
      <p:sp>
        <p:nvSpPr>
          <p:cNvPr id="4" name="Slide Number Placeholder 3"/>
          <p:cNvSpPr>
            <a:spLocks noGrp="1"/>
          </p:cNvSpPr>
          <p:nvPr>
            <p:ph type="sldNum" sz="quarter" idx="5"/>
          </p:nvPr>
        </p:nvSpPr>
        <p:spPr/>
        <p:txBody>
          <a:bodyPr/>
          <a:lstStyle/>
          <a:p>
            <a:fld id="{069EEA91-27B2-434F-B11E-8C521416F7CD}" type="slidenum">
              <a:rPr lang="en-US" smtClean="0"/>
              <a:t>12</a:t>
            </a:fld>
            <a:endParaRPr lang="en-US"/>
          </a:p>
        </p:txBody>
      </p:sp>
    </p:spTree>
    <p:extLst>
      <p:ext uri="{BB962C8B-B14F-4D97-AF65-F5344CB8AC3E}">
        <p14:creationId xmlns:p14="http://schemas.microsoft.com/office/powerpoint/2010/main" val="1632703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JOSIAH / ALL – 1.5</a:t>
            </a:r>
          </a:p>
          <a:p>
            <a:pPr marL="228600" indent="-228600">
              <a:buFont typeface="+mj-lt"/>
              <a:buAutoNum type="arabicPeriod"/>
            </a:pPr>
            <a:endParaRPr lang="en-US" sz="1200" dirty="0">
              <a:latin typeface="+mn-lt"/>
              <a:cs typeface="Calibri"/>
            </a:endParaRPr>
          </a:p>
          <a:p>
            <a:pPr algn="l">
              <a:buFont typeface="+mj-lt"/>
              <a:buAutoNum type="arabicPeriod"/>
            </a:pPr>
            <a:r>
              <a:rPr lang="en-US" b="1" i="0" dirty="0">
                <a:solidFill>
                  <a:srgbClr val="D1D5DB"/>
                </a:solidFill>
                <a:effectLst/>
                <a:latin typeface="+mn-lt"/>
              </a:rPr>
              <a:t>Datasets:</a:t>
            </a:r>
            <a:r>
              <a:rPr lang="en-US" b="0" i="0" dirty="0">
                <a:solidFill>
                  <a:srgbClr val="D1D5DB"/>
                </a:solidFill>
                <a:effectLst/>
                <a:latin typeface="+mn-lt"/>
              </a:rPr>
              <a:t> The study utilized diverse databases to evaluate the vocabulary tree approach:</a:t>
            </a:r>
          </a:p>
          <a:p>
            <a:pPr marL="742950" lvl="1" indent="-285750" algn="l">
              <a:buFont typeface="+mj-lt"/>
              <a:buAutoNum type="arabicPeriod"/>
            </a:pPr>
            <a:r>
              <a:rPr lang="en-US" b="0" i="0" dirty="0">
                <a:solidFill>
                  <a:srgbClr val="D1D5DB"/>
                </a:solidFill>
                <a:effectLst/>
                <a:latin typeface="+mn-lt"/>
              </a:rPr>
              <a:t>University of Kentucky database: 40,000 images, primarily of recognizable objects.</a:t>
            </a:r>
          </a:p>
          <a:p>
            <a:pPr marL="742950" lvl="1" indent="-285750" algn="l">
              <a:buFont typeface="+mj-lt"/>
              <a:buAutoNum type="arabicPeriod"/>
            </a:pPr>
            <a:r>
              <a:rPr lang="en-US" b="0" i="0" dirty="0">
                <a:solidFill>
                  <a:srgbClr val="D1D5DB"/>
                </a:solidFill>
                <a:effectLst/>
                <a:latin typeface="+mn-lt"/>
              </a:rPr>
              <a:t>Corel database: 10,000 images, covering a range of scenes and objects.</a:t>
            </a:r>
          </a:p>
          <a:p>
            <a:pPr marL="742950" lvl="1" indent="-285750" algn="l">
              <a:buFont typeface="+mj-lt"/>
              <a:buAutoNum type="arabicPeriod"/>
            </a:pPr>
            <a:r>
              <a:rPr lang="en-US" b="0" i="0" dirty="0">
                <a:solidFill>
                  <a:srgbClr val="D1D5DB"/>
                </a:solidFill>
                <a:effectLst/>
                <a:latin typeface="+mn-lt"/>
              </a:rPr>
              <a:t>Internet database: 4.1 million images (seemingly at random?), demonstrating scalability of the approach.</a:t>
            </a:r>
          </a:p>
          <a:p>
            <a:pPr algn="l">
              <a:buFont typeface="+mj-lt"/>
              <a:buAutoNum type="arabicPeriod"/>
            </a:pPr>
            <a:r>
              <a:rPr lang="en-US" b="1" i="0" dirty="0">
                <a:solidFill>
                  <a:srgbClr val="D1D5DB"/>
                </a:solidFill>
                <a:effectLst/>
                <a:latin typeface="+mn-lt"/>
              </a:rPr>
              <a:t>Figure 5:</a:t>
            </a:r>
            <a:r>
              <a:rPr lang="en-US" b="0" i="0" dirty="0">
                <a:solidFill>
                  <a:srgbClr val="D1D5DB"/>
                </a:solidFill>
                <a:effectLst/>
                <a:latin typeface="+mn-lt"/>
              </a:rPr>
              <a:t> This figure assesses retrieval performance using a large ground truth database (6376 images), with each image group containing four variations of the same object. The goal is for the three variations of an object to top the query result when one is used as the query image. The figure allows comparison against non-hierarchical schemes using a 1400 image subset.</a:t>
            </a:r>
          </a:p>
          <a:p>
            <a:pPr algn="l">
              <a:buFont typeface="+mj-lt"/>
              <a:buAutoNum type="arabicPeriod"/>
            </a:pPr>
            <a:r>
              <a:rPr lang="en-US" b="1" i="0" dirty="0">
                <a:solidFill>
                  <a:srgbClr val="D1D5DB"/>
                </a:solidFill>
                <a:effectLst/>
                <a:latin typeface="+mn-lt"/>
              </a:rPr>
              <a:t>Figure 6 - Query Results Accuracy:</a:t>
            </a:r>
            <a:r>
              <a:rPr lang="en-US" b="0" i="0" dirty="0">
                <a:solidFill>
                  <a:srgbClr val="D1D5DB"/>
                </a:solidFill>
                <a:effectLst/>
                <a:latin typeface="+mn-lt"/>
              </a:rPr>
              <a:t> Illustrates the accuracy of top query results for a 1400 image database, emphasizing the importance of ranking correct images at the top for scalable retrieval. Findings include:</a:t>
            </a:r>
          </a:p>
          <a:p>
            <a:pPr marL="742950" lvl="1" indent="-285750" algn="l">
              <a:buFont typeface="+mj-lt"/>
              <a:buAutoNum type="arabicPeriod"/>
            </a:pPr>
            <a:r>
              <a:rPr lang="en-US" b="0" i="0" dirty="0">
                <a:solidFill>
                  <a:srgbClr val="D1D5DB"/>
                </a:solidFill>
                <a:effectLst/>
                <a:latin typeface="+mn-lt"/>
              </a:rPr>
              <a:t>Larger vocabularies improve retrieval performance.</a:t>
            </a:r>
          </a:p>
          <a:p>
            <a:pPr marL="742950" lvl="1" indent="-285750" algn="l">
              <a:buFont typeface="+mj-lt"/>
              <a:buAutoNum type="arabicPeriod"/>
            </a:pPr>
            <a:r>
              <a:rPr lang="en-US" b="0" i="0" dirty="0">
                <a:solidFill>
                  <a:srgbClr val="D1D5DB"/>
                </a:solidFill>
                <a:effectLst/>
                <a:latin typeface="+mn-lt"/>
              </a:rPr>
              <a:t>L1-norm outperforms L2-norm in retrieval.</a:t>
            </a:r>
          </a:p>
          <a:p>
            <a:pPr marL="742950" lvl="1" indent="-285750" algn="l">
              <a:buFont typeface="+mj-lt"/>
              <a:buAutoNum type="arabicPeriod"/>
            </a:pPr>
            <a:r>
              <a:rPr lang="en-US" b="0" i="0" dirty="0">
                <a:solidFill>
                  <a:srgbClr val="D1D5DB"/>
                </a:solidFill>
                <a:effectLst/>
                <a:latin typeface="+mn-lt"/>
              </a:rPr>
              <a:t>Entropy weighting is crucial for smaller vocabularies.</a:t>
            </a:r>
          </a:p>
          <a:p>
            <a:pPr marL="742950" lvl="1" indent="-285750" algn="l">
              <a:buFont typeface="+mj-lt"/>
              <a:buAutoNum type="arabicPeriod"/>
            </a:pPr>
            <a:r>
              <a:rPr lang="en-US" b="0" i="0" dirty="0">
                <a:solidFill>
                  <a:srgbClr val="D1D5DB"/>
                </a:solidFill>
                <a:effectLst/>
                <a:latin typeface="+mn-lt"/>
              </a:rPr>
              <a:t>Method A (proposed approach) outperforms the Video Google paper's approach.</a:t>
            </a:r>
          </a:p>
          <a:p>
            <a:pPr algn="l">
              <a:buFont typeface="+mj-lt"/>
              <a:buAutoNum type="arabicPeriod"/>
            </a:pPr>
            <a:r>
              <a:rPr lang="en-US" b="1" i="0" dirty="0">
                <a:solidFill>
                  <a:srgbClr val="D1D5DB"/>
                </a:solidFill>
                <a:effectLst/>
                <a:latin typeface="+mn-lt"/>
              </a:rPr>
              <a:t>Table 1:</a:t>
            </a:r>
            <a:r>
              <a:rPr lang="en-US" b="0" i="0" dirty="0">
                <a:solidFill>
                  <a:srgbClr val="D1D5DB"/>
                </a:solidFill>
                <a:effectLst/>
                <a:latin typeface="+mn-lt"/>
              </a:rPr>
              <a:t> Shows the percentage of queries resulting in perfect retrieval for different scoring methods and settings. It provides insights into the relationship between settings and retrieval performance, particularly in relation to Figure 6.</a:t>
            </a:r>
          </a:p>
          <a:p>
            <a:pPr marL="228600" indent="-228600">
              <a:buFont typeface="+mj-lt"/>
              <a:buAutoNum type="arabicPeriod"/>
            </a:pPr>
            <a:endParaRPr lang="en-US" sz="1200" dirty="0">
              <a:latin typeface="+mn-lt"/>
              <a:cs typeface="Calibri"/>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13</a:t>
            </a:fld>
            <a:endParaRPr lang="en-US"/>
          </a:p>
        </p:txBody>
      </p:sp>
    </p:spTree>
    <p:extLst>
      <p:ext uri="{BB962C8B-B14F-4D97-AF65-F5344CB8AC3E}">
        <p14:creationId xmlns:p14="http://schemas.microsoft.com/office/powerpoint/2010/main" val="2086436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SUGAM / ALL</a:t>
            </a:r>
            <a:r>
              <a:rPr lang="en-US" dirty="0"/>
              <a:t> –1.5 mins</a:t>
            </a:r>
            <a:endParaRPr lang="en-US" sz="1200" dirty="0">
              <a:latin typeface="+mn-lt"/>
            </a:endParaRPr>
          </a:p>
          <a:p>
            <a:pPr marL="228600" indent="-228600">
              <a:buFont typeface="+mj-lt"/>
              <a:buAutoNum type="arabicPeriod"/>
            </a:pPr>
            <a:endParaRPr lang="en-US" sz="1200" dirty="0">
              <a:latin typeface="+mn-lt"/>
              <a:cs typeface="Calibri"/>
            </a:endParaRPr>
          </a:p>
          <a:p>
            <a:pPr marL="228600" indent="-228600" algn="l">
              <a:buFont typeface="+mj-lt"/>
              <a:buAutoNum type="arabicPeriod"/>
            </a:pPr>
            <a:r>
              <a:rPr lang="en-US" sz="1200" b="0" i="0" dirty="0">
                <a:solidFill>
                  <a:srgbClr val="D1D5DB"/>
                </a:solidFill>
                <a:effectLst/>
                <a:latin typeface="+mn-lt"/>
              </a:rPr>
              <a:t>The paper presents results on three different data sets: a proprietary 40,000-image set from the University of Kentucky, the Corel set of 10,000 images, and a 4.1-million-image set downloaded from the Internet.</a:t>
            </a:r>
          </a:p>
          <a:p>
            <a:pPr marL="228600" indent="-228600" algn="l">
              <a:buFont typeface="+mj-lt"/>
              <a:buAutoNum type="arabicPeriod"/>
            </a:pPr>
            <a:r>
              <a:rPr lang="en-US" sz="1200" b="0" i="0" dirty="0">
                <a:solidFill>
                  <a:srgbClr val="D1D5DB"/>
                </a:solidFill>
                <a:effectLst/>
                <a:latin typeface="+mn-lt"/>
              </a:rPr>
              <a:t>The authors find that retrieval speed increases linearly with the logarithm of the database size, validating the scalability of their approach.</a:t>
            </a:r>
          </a:p>
          <a:p>
            <a:pPr marL="228600" indent="-228600" algn="l">
              <a:buFont typeface="+mj-lt"/>
              <a:buAutoNum type="arabicPeriod"/>
            </a:pPr>
            <a:r>
              <a:rPr lang="en-US" sz="1200" b="0" i="0" dirty="0">
                <a:solidFill>
                  <a:srgbClr val="D1D5DB"/>
                </a:solidFill>
                <a:effectLst/>
                <a:latin typeface="+mn-lt"/>
              </a:rPr>
              <a:t>Quantitatively, they demonstrate that recognition performance increases steadily with the database size.</a:t>
            </a:r>
          </a:p>
          <a:p>
            <a:pPr marL="228600" indent="-228600" algn="l">
              <a:buFont typeface="+mj-lt"/>
              <a:buAutoNum type="arabicPeriod"/>
            </a:pPr>
            <a:r>
              <a:rPr lang="en-US" sz="1200" b="0" i="0" dirty="0">
                <a:solidFill>
                  <a:srgbClr val="D1D5DB"/>
                </a:solidFill>
                <a:effectLst/>
                <a:latin typeface="+mn-lt"/>
              </a:rPr>
              <a:t>On the proprietary University of Kentucky database, they were able to retrieve with 79% recall at 95% precision.</a:t>
            </a:r>
          </a:p>
        </p:txBody>
      </p:sp>
      <p:sp>
        <p:nvSpPr>
          <p:cNvPr id="4" name="Slide Number Placeholder 3"/>
          <p:cNvSpPr>
            <a:spLocks noGrp="1"/>
          </p:cNvSpPr>
          <p:nvPr>
            <p:ph type="sldNum" sz="quarter" idx="5"/>
          </p:nvPr>
        </p:nvSpPr>
        <p:spPr/>
        <p:txBody>
          <a:bodyPr/>
          <a:lstStyle/>
          <a:p>
            <a:fld id="{069EEA91-27B2-434F-B11E-8C521416F7CD}" type="slidenum">
              <a:rPr lang="en-US" smtClean="0"/>
              <a:t>14</a:t>
            </a:fld>
            <a:endParaRPr lang="en-US"/>
          </a:p>
        </p:txBody>
      </p:sp>
    </p:spTree>
    <p:extLst>
      <p:ext uri="{BB962C8B-B14F-4D97-AF65-F5344CB8AC3E}">
        <p14:creationId xmlns:p14="http://schemas.microsoft.com/office/powerpoint/2010/main" val="4166610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ARSHEYA / ALL</a:t>
            </a:r>
            <a:r>
              <a:rPr lang="en-US" dirty="0"/>
              <a:t> - 2mins</a:t>
            </a:r>
            <a:endParaRPr lang="en-US" sz="1200" dirty="0">
              <a:latin typeface="+mn-lt"/>
            </a:endParaRPr>
          </a:p>
          <a:p>
            <a:endParaRPr lang="en-US" sz="1200" dirty="0">
              <a:latin typeface="+mn-lt"/>
              <a:cs typeface="Calibri"/>
            </a:endParaRPr>
          </a:p>
          <a:p>
            <a:pPr marL="228600" indent="-228600" algn="l">
              <a:buFont typeface="+mj-lt"/>
              <a:buAutoNum type="arabicPeriod"/>
            </a:pPr>
            <a:r>
              <a:rPr lang="en-US" sz="1200" b="0" i="0" dirty="0">
                <a:solidFill>
                  <a:srgbClr val="D1D5DB"/>
                </a:solidFill>
                <a:effectLst/>
                <a:latin typeface="+mn-lt"/>
              </a:rPr>
              <a:t>They compare their method with the best reported results on the same University of Kentucky database.</a:t>
            </a:r>
          </a:p>
          <a:p>
            <a:pPr marL="228600" indent="-228600" algn="l">
              <a:buFont typeface="+mj-lt"/>
              <a:buAutoNum type="arabicPeriod"/>
            </a:pPr>
            <a:r>
              <a:rPr lang="en-US" sz="1200" b="0" i="0" dirty="0">
                <a:solidFill>
                  <a:srgbClr val="D1D5DB"/>
                </a:solidFill>
                <a:effectLst/>
                <a:latin typeface="+mn-lt"/>
              </a:rPr>
              <a:t>The authors find that they were able to achieve significantly better recognition rates than previously published results using the same dataset.</a:t>
            </a:r>
          </a:p>
          <a:p>
            <a:pPr marL="228600" indent="-228600" algn="l">
              <a:buFont typeface="+mj-lt"/>
              <a:buAutoNum type="arabicPeriod"/>
            </a:pPr>
            <a:r>
              <a:rPr lang="en-US" sz="1200" b="0" i="0" dirty="0">
                <a:solidFill>
                  <a:srgbClr val="D1D5DB"/>
                </a:solidFill>
                <a:effectLst/>
                <a:latin typeface="+mn-lt"/>
              </a:rPr>
              <a:t>Additionally, their results on the Corel and internet databases indicate that their method outperforms other scalable recognition systems in terms of both retrieval speed and recognition accuracy.</a:t>
            </a:r>
          </a:p>
          <a:p>
            <a:pPr marL="228600" indent="-228600" algn="l">
              <a:buFont typeface="+mj-lt"/>
              <a:buAutoNum type="arabicPeriod"/>
            </a:pPr>
            <a:r>
              <a:rPr lang="en-US" sz="1200" b="0" i="0" dirty="0">
                <a:solidFill>
                  <a:srgbClr val="D1D5DB"/>
                </a:solidFill>
                <a:effectLst/>
                <a:latin typeface="+mn-lt"/>
              </a:rPr>
              <a:t>Despite the increase in database size from 10,000 to 4.1 million images, the recall rate only dropped from 85% to 79% which showcases the robustness of the proposed method.</a:t>
            </a:r>
          </a:p>
        </p:txBody>
      </p:sp>
      <p:sp>
        <p:nvSpPr>
          <p:cNvPr id="4" name="Slide Number Placeholder 3"/>
          <p:cNvSpPr>
            <a:spLocks noGrp="1"/>
          </p:cNvSpPr>
          <p:nvPr>
            <p:ph type="sldNum" sz="quarter" idx="5"/>
          </p:nvPr>
        </p:nvSpPr>
        <p:spPr/>
        <p:txBody>
          <a:bodyPr/>
          <a:lstStyle/>
          <a:p>
            <a:fld id="{069EEA91-27B2-434F-B11E-8C521416F7CD}" type="slidenum">
              <a:rPr lang="en-US" smtClean="0"/>
              <a:t>15</a:t>
            </a:fld>
            <a:endParaRPr lang="en-US"/>
          </a:p>
        </p:txBody>
      </p:sp>
    </p:spTree>
    <p:extLst>
      <p:ext uri="{BB962C8B-B14F-4D97-AF65-F5344CB8AC3E}">
        <p14:creationId xmlns:p14="http://schemas.microsoft.com/office/powerpoint/2010/main" val="78188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EVERYONE – 1 – 5 </a:t>
            </a:r>
          </a:p>
          <a:p>
            <a:endParaRPr lang="en-US" dirty="0">
              <a:latin typeface="+mn-lt"/>
            </a:endParaRPr>
          </a:p>
          <a:p>
            <a:pPr algn="l">
              <a:buFont typeface="+mj-lt"/>
              <a:buAutoNum type="arabicPeriod"/>
            </a:pPr>
            <a:r>
              <a:rPr lang="en-US" b="1" i="0" dirty="0">
                <a:solidFill>
                  <a:srgbClr val="D1D5DB"/>
                </a:solidFill>
                <a:effectLst/>
                <a:latin typeface="+mn-lt"/>
              </a:rPr>
              <a:t>Implications:</a:t>
            </a:r>
            <a:r>
              <a:rPr lang="en-US" b="0" i="0" dirty="0">
                <a:solidFill>
                  <a:srgbClr val="D1D5DB"/>
                </a:solidFill>
                <a:effectLst/>
                <a:latin typeface="+mn-lt"/>
              </a:rPr>
              <a:t> The vocabulary tree method can efficiently manage large image databases, addressing scalability issues in image retrieval.</a:t>
            </a:r>
          </a:p>
          <a:p>
            <a:pPr algn="l">
              <a:buFont typeface="+mj-lt"/>
              <a:buAutoNum type="arabicPeriod"/>
            </a:pPr>
            <a:r>
              <a:rPr lang="en-US" b="1" i="0" dirty="0">
                <a:solidFill>
                  <a:srgbClr val="D1D5DB"/>
                </a:solidFill>
                <a:effectLst/>
                <a:latin typeface="+mn-lt"/>
              </a:rPr>
              <a:t>Applications:</a:t>
            </a:r>
            <a:r>
              <a:rPr lang="en-US" b="0" i="0" dirty="0">
                <a:solidFill>
                  <a:srgbClr val="D1D5DB"/>
                </a:solidFill>
                <a:effectLst/>
                <a:latin typeface="+mn-lt"/>
              </a:rPr>
              <a:t> The method's utility extends beyond academic experiments, potentially being applied in object/scene recognition in multimedia databases, surveillance systems, or internet search engines.</a:t>
            </a:r>
          </a:p>
          <a:p>
            <a:pPr algn="l">
              <a:buFont typeface="+mj-lt"/>
              <a:buAutoNum type="arabicPeriod"/>
            </a:pPr>
            <a:r>
              <a:rPr lang="en-US" b="1" i="0" dirty="0">
                <a:solidFill>
                  <a:srgbClr val="D1D5DB"/>
                </a:solidFill>
                <a:effectLst/>
                <a:latin typeface="+mn-lt"/>
              </a:rPr>
              <a:t>Limitations:</a:t>
            </a:r>
            <a:r>
              <a:rPr lang="en-US" b="0" i="0" dirty="0">
                <a:solidFill>
                  <a:srgbClr val="D1D5DB"/>
                </a:solidFill>
                <a:effectLst/>
                <a:latin typeface="+mn-lt"/>
              </a:rPr>
              <a:t> The method's performance may be less reliable when dealing with non-rigid, region-poor objects or faces, warranting further research in these areas.</a:t>
            </a:r>
          </a:p>
          <a:p>
            <a:pPr algn="l">
              <a:buFont typeface="+mj-lt"/>
              <a:buAutoNum type="arabicPeriod"/>
            </a:pPr>
            <a:r>
              <a:rPr lang="en-US" b="1" i="0" dirty="0">
                <a:solidFill>
                  <a:srgbClr val="D1D5DB"/>
                </a:solidFill>
                <a:effectLst/>
                <a:latin typeface="+mn-lt"/>
              </a:rPr>
              <a:t>Project Relevance:</a:t>
            </a:r>
            <a:r>
              <a:rPr lang="en-US" b="0" i="0" dirty="0">
                <a:solidFill>
                  <a:srgbClr val="D1D5DB"/>
                </a:solidFill>
                <a:effectLst/>
                <a:latin typeface="+mn-lt"/>
              </a:rPr>
              <a:t> Given our project's need to handle large image databases efficiently, the vocabulary tree method offers a promising approach that aligns with our objectives.</a:t>
            </a:r>
          </a:p>
        </p:txBody>
      </p:sp>
      <p:sp>
        <p:nvSpPr>
          <p:cNvPr id="4" name="Slide Number Placeholder 3"/>
          <p:cNvSpPr>
            <a:spLocks noGrp="1"/>
          </p:cNvSpPr>
          <p:nvPr>
            <p:ph type="sldNum" sz="quarter" idx="5"/>
          </p:nvPr>
        </p:nvSpPr>
        <p:spPr/>
        <p:txBody>
          <a:bodyPr/>
          <a:lstStyle/>
          <a:p>
            <a:fld id="{069EEA91-27B2-434F-B11E-8C521416F7CD}" type="slidenum">
              <a:rPr lang="en-US" smtClean="0"/>
              <a:t>16</a:t>
            </a:fld>
            <a:endParaRPr lang="en-US"/>
          </a:p>
        </p:txBody>
      </p:sp>
    </p:spTree>
    <p:extLst>
      <p:ext uri="{BB962C8B-B14F-4D97-AF65-F5344CB8AC3E}">
        <p14:creationId xmlns:p14="http://schemas.microsoft.com/office/powerpoint/2010/main" val="429605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Sugam start, Josiah ends</a:t>
            </a:r>
          </a:p>
          <a:p>
            <a:endParaRPr lang="en-US" dirty="0"/>
          </a:p>
          <a:p>
            <a:pPr algn="l">
              <a:buFont typeface="+mj-lt"/>
              <a:buAutoNum type="arabicPeriod"/>
            </a:pPr>
            <a:r>
              <a:rPr lang="en-US" b="1" i="0" dirty="0">
                <a:solidFill>
                  <a:srgbClr val="D1D5DB"/>
                </a:solidFill>
                <a:effectLst/>
                <a:latin typeface="Söhne"/>
              </a:rPr>
              <a:t>Unrivaled Image Recognition:</a:t>
            </a:r>
            <a:r>
              <a:rPr lang="en-US" b="0" i="0" dirty="0">
                <a:solidFill>
                  <a:srgbClr val="D1D5DB"/>
                </a:solidFill>
                <a:effectLst/>
                <a:latin typeface="Söhne"/>
              </a:rPr>
              <a:t> The approach surpasses the state-of-the-art, delivering powerful recognition capabilities with an advanced indexing scheme.</a:t>
            </a:r>
          </a:p>
          <a:p>
            <a:pPr algn="l">
              <a:buFont typeface="+mj-lt"/>
              <a:buAutoNum type="arabicPeriod"/>
            </a:pPr>
            <a:r>
              <a:rPr lang="en-US" b="1" i="0" dirty="0">
                <a:solidFill>
                  <a:srgbClr val="D1D5DB"/>
                </a:solidFill>
                <a:effectLst/>
                <a:latin typeface="Söhne"/>
              </a:rPr>
              <a:t>Hierarchical Vocabulary Tree:</a:t>
            </a:r>
            <a:r>
              <a:rPr lang="en-US" b="0" i="0" dirty="0">
                <a:solidFill>
                  <a:srgbClr val="D1D5DB"/>
                </a:solidFill>
                <a:effectLst/>
                <a:latin typeface="Söhne"/>
              </a:rPr>
              <a:t> Used for efficient quantization of image </a:t>
            </a:r>
            <a:r>
              <a:rPr lang="en-US" b="0" i="0" dirty="0" err="1">
                <a:solidFill>
                  <a:srgbClr val="D1D5DB"/>
                </a:solidFill>
                <a:effectLst/>
                <a:latin typeface="Söhne"/>
              </a:rPr>
              <a:t>keypoints</a:t>
            </a:r>
            <a:r>
              <a:rPr lang="en-US" b="0" i="0" dirty="0">
                <a:solidFill>
                  <a:srgbClr val="D1D5DB"/>
                </a:solidFill>
                <a:effectLst/>
                <a:latin typeface="Söhne"/>
              </a:rPr>
              <a:t>, setting the foundation for effective image retrieval.</a:t>
            </a:r>
          </a:p>
          <a:p>
            <a:pPr algn="l">
              <a:buFont typeface="+mj-lt"/>
              <a:buAutoNum type="arabicPeriod"/>
            </a:pPr>
            <a:r>
              <a:rPr lang="en-US" b="1" i="0" dirty="0">
                <a:solidFill>
                  <a:srgbClr val="D1D5DB"/>
                </a:solidFill>
                <a:effectLst/>
                <a:latin typeface="Söhne"/>
              </a:rPr>
              <a:t>Larger Vocabularies &amp; L1-norm:</a:t>
            </a:r>
            <a:r>
              <a:rPr lang="en-US" b="0" i="0" dirty="0">
                <a:solidFill>
                  <a:srgbClr val="D1D5DB"/>
                </a:solidFill>
                <a:effectLst/>
                <a:latin typeface="Söhne"/>
              </a:rPr>
              <a:t> Enhanced retrieval performance by utilizing larger vocabulary size and adopting L1-norm for defining image similarity.</a:t>
            </a:r>
          </a:p>
          <a:p>
            <a:pPr algn="l">
              <a:buFont typeface="+mj-lt"/>
              <a:buAutoNum type="arabicPeriod"/>
            </a:pPr>
            <a:endParaRPr lang="en-US" b="0" i="0" dirty="0">
              <a:solidFill>
                <a:srgbClr val="D1D5DB"/>
              </a:solidFill>
              <a:effectLst/>
              <a:latin typeface="Söhne"/>
            </a:endParaRPr>
          </a:p>
          <a:p>
            <a:pPr algn="l">
              <a:buFont typeface="+mj-lt"/>
              <a:buNone/>
            </a:pPr>
            <a:r>
              <a:rPr lang="en-US" b="0" i="0" dirty="0">
                <a:solidFill>
                  <a:srgbClr val="D1D5DB"/>
                </a:solidFill>
                <a:effectLst/>
                <a:latin typeface="Söhne"/>
              </a:rPr>
              <a:t>Josiah starts</a:t>
            </a:r>
          </a:p>
          <a:p>
            <a:pPr algn="l">
              <a:buFont typeface="+mj-lt"/>
              <a:buAutoNum type="arabicPeriod"/>
            </a:pPr>
            <a:r>
              <a:rPr lang="en-US" b="1" i="0" dirty="0">
                <a:solidFill>
                  <a:srgbClr val="D1D5DB"/>
                </a:solidFill>
                <a:effectLst/>
                <a:latin typeface="Söhne"/>
              </a:rPr>
              <a:t>Real-time Demonstration:</a:t>
            </a:r>
            <a:r>
              <a:rPr lang="en-US" b="0" i="0" dirty="0">
                <a:solidFill>
                  <a:srgbClr val="D1D5DB"/>
                </a:solidFill>
                <a:effectLst/>
                <a:latin typeface="Söhne"/>
              </a:rPr>
              <a:t> Proven functionality showcased via a real-time demonstration with 50K CD cover images.</a:t>
            </a:r>
          </a:p>
          <a:p>
            <a:pPr algn="l">
              <a:buFont typeface="+mj-lt"/>
              <a:buAutoNum type="arabicPeriod"/>
            </a:pPr>
            <a:r>
              <a:rPr lang="en-US" b="1" i="0" dirty="0">
                <a:solidFill>
                  <a:srgbClr val="D1D5DB"/>
                </a:solidFill>
                <a:effectLst/>
                <a:latin typeface="Söhne"/>
              </a:rPr>
              <a:t>Scalability: 1M Image Database:</a:t>
            </a:r>
            <a:r>
              <a:rPr lang="en-US" b="0" i="0" dirty="0">
                <a:solidFill>
                  <a:srgbClr val="D1D5DB"/>
                </a:solidFill>
                <a:effectLst/>
                <a:latin typeface="Söhne"/>
              </a:rPr>
              <a:t> The approach demonstrates scalability through successful execution of second timing queries on a 1M image database.</a:t>
            </a:r>
          </a:p>
          <a:p>
            <a:pPr algn="l">
              <a:buFont typeface="+mj-lt"/>
              <a:buAutoNum type="arabicPeriod"/>
            </a:pPr>
            <a:r>
              <a:rPr lang="en-US" b="1" i="0" dirty="0">
                <a:solidFill>
                  <a:srgbClr val="D1D5DB"/>
                </a:solidFill>
                <a:effectLst/>
                <a:latin typeface="Söhne"/>
              </a:rPr>
              <a:t>Future: Internet-scale Search Engine:</a:t>
            </a:r>
            <a:r>
              <a:rPr lang="en-US" b="0" i="0" dirty="0">
                <a:solidFill>
                  <a:srgbClr val="D1D5DB"/>
                </a:solidFill>
                <a:effectLst/>
                <a:latin typeface="Söhne"/>
              </a:rPr>
              <a:t> Presents the potential for development of a content-based image and video search engine on an internet-scale.</a:t>
            </a:r>
          </a:p>
          <a:p>
            <a:endParaRPr lang="en-US" dirty="0"/>
          </a:p>
        </p:txBody>
      </p:sp>
      <p:sp>
        <p:nvSpPr>
          <p:cNvPr id="4" name="Slide Number Placeholder 3"/>
          <p:cNvSpPr>
            <a:spLocks noGrp="1"/>
          </p:cNvSpPr>
          <p:nvPr>
            <p:ph type="sldNum" sz="quarter" idx="5"/>
          </p:nvPr>
        </p:nvSpPr>
        <p:spPr/>
        <p:txBody>
          <a:bodyPr/>
          <a:lstStyle/>
          <a:p>
            <a:fld id="{069EEA91-27B2-434F-B11E-8C521416F7CD}" type="slidenum">
              <a:rPr lang="en-US" smtClean="0"/>
              <a:t>17</a:t>
            </a:fld>
            <a:endParaRPr lang="en-US"/>
          </a:p>
        </p:txBody>
      </p:sp>
    </p:spTree>
    <p:extLst>
      <p:ext uri="{BB962C8B-B14F-4D97-AF65-F5344CB8AC3E}">
        <p14:creationId xmlns:p14="http://schemas.microsoft.com/office/powerpoint/2010/main" val="2136340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39000"/>
              </a:lnSpc>
              <a:spcBef>
                <a:spcPts val="800"/>
              </a:spcBef>
              <a:spcAft>
                <a:spcPts val="0"/>
              </a:spcAft>
            </a:pPr>
            <a:r>
              <a:rPr lang="en-US" dirty="0">
                <a:effectLst/>
                <a:latin typeface="Calibri" panose="020F0502020204030204" pitchFamily="34" charset="0"/>
                <a:ea typeface="Calibri" panose="020F0502020204030204" pitchFamily="34" charset="0"/>
                <a:cs typeface="Roboto" panose="02000000000000000000" pitchFamily="2" charset="0"/>
              </a:rPr>
              <a:t>ALL - </a:t>
            </a:r>
          </a:p>
          <a:p>
            <a:pPr marL="0" marR="0">
              <a:lnSpc>
                <a:spcPct val="139000"/>
              </a:lnSpc>
              <a:spcBef>
                <a:spcPts val="800"/>
              </a:spcBef>
              <a:spcAft>
                <a:spcPts val="0"/>
              </a:spcAft>
            </a:pPr>
            <a:endParaRPr lang="en-US" dirty="0">
              <a:effectLst/>
              <a:latin typeface="Calibri" panose="020F0502020204030204" pitchFamily="34" charset="0"/>
              <a:ea typeface="Calibri" panose="020F0502020204030204" pitchFamily="34" charset="0"/>
              <a:cs typeface="Roboto" panose="02000000000000000000" pitchFamily="2" charset="0"/>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18</a:t>
            </a:fld>
            <a:endParaRPr lang="en-US"/>
          </a:p>
        </p:txBody>
      </p:sp>
    </p:spTree>
    <p:extLst>
      <p:ext uri="{BB962C8B-B14F-4D97-AF65-F5344CB8AC3E}">
        <p14:creationId xmlns:p14="http://schemas.microsoft.com/office/powerpoint/2010/main" val="1054748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SUGAM / EVERYONE – 30 sec</a:t>
            </a:r>
          </a:p>
          <a:p>
            <a:endParaRPr lang="en-US" dirty="0"/>
          </a:p>
          <a:p>
            <a:r>
              <a:rPr lang="en-US" dirty="0"/>
              <a:t>A quick preview of what we’ll cover and the main section of the paper. Main topics include their methodology and scoring algorithms.</a:t>
            </a:r>
          </a:p>
        </p:txBody>
      </p:sp>
      <p:sp>
        <p:nvSpPr>
          <p:cNvPr id="4" name="Slide Number Placeholder 3"/>
          <p:cNvSpPr>
            <a:spLocks noGrp="1"/>
          </p:cNvSpPr>
          <p:nvPr>
            <p:ph type="sldNum" sz="quarter" idx="5"/>
          </p:nvPr>
        </p:nvSpPr>
        <p:spPr/>
        <p:txBody>
          <a:bodyPr/>
          <a:lstStyle/>
          <a:p>
            <a:fld id="{069EEA91-27B2-434F-B11E-8C521416F7CD}" type="slidenum">
              <a:rPr lang="en-US" smtClean="0"/>
              <a:t>2</a:t>
            </a:fld>
            <a:endParaRPr lang="en-US"/>
          </a:p>
        </p:txBody>
      </p:sp>
    </p:spTree>
    <p:extLst>
      <p:ext uri="{BB962C8B-B14F-4D97-AF65-F5344CB8AC3E}">
        <p14:creationId xmlns:p14="http://schemas.microsoft.com/office/powerpoint/2010/main" val="337440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mj-lt"/>
              <a:buNone/>
            </a:pPr>
            <a:r>
              <a:rPr lang="en-US" sz="1200" b="1" u="none" strike="noStrike" dirty="0">
                <a:solidFill>
                  <a:srgbClr val="E01B84"/>
                </a:solidFill>
                <a:effectLst/>
                <a:latin typeface="+mn-lt"/>
                <a:ea typeface="Roboto" panose="02000000000000000000" pitchFamily="2" charset="0"/>
                <a:cs typeface="Calibri" panose="020F0502020204030204" pitchFamily="34" charset="0"/>
              </a:rPr>
              <a:t>ALL / </a:t>
            </a:r>
            <a:r>
              <a:rPr lang="en-US" sz="1200" b="1" u="none" strike="noStrike" err="1">
                <a:solidFill>
                  <a:srgbClr val="E01B84"/>
                </a:solidFill>
                <a:effectLst/>
                <a:latin typeface="+mn-lt"/>
                <a:ea typeface="Roboto" panose="02000000000000000000" pitchFamily="2" charset="0"/>
                <a:cs typeface="Calibri" panose="020F0502020204030204" pitchFamily="34" charset="0"/>
              </a:rPr>
              <a:t>ARSHEYA</a:t>
            </a:r>
            <a:r>
              <a:rPr lang="en-US" sz="1200" b="1" u="none" strike="noStrike" dirty="0">
                <a:solidFill>
                  <a:srgbClr val="E01B84"/>
                </a:solidFill>
                <a:effectLst/>
                <a:latin typeface="+mn-lt"/>
                <a:ea typeface="Roboto" panose="02000000000000000000" pitchFamily="2" charset="0"/>
                <a:cs typeface="Calibri" panose="020F0502020204030204" pitchFamily="34" charset="0"/>
              </a:rPr>
              <a:t> – 45 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666666"/>
                </a:solidFill>
                <a:effectLst/>
                <a:latin typeface="+mn-lt"/>
                <a:ea typeface="Roboto" panose="02000000000000000000" pitchFamily="2" charset="0"/>
                <a:cs typeface="Calibri" panose="020F0502020204030204" pitchFamily="34" charset="0"/>
              </a:rPr>
              <a:t>The paper which we chose is called ‘Scalable Recognition with a Vocabulary Tree’.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666666"/>
              </a:solidFill>
              <a:effectLst/>
              <a:latin typeface="+mn-lt"/>
              <a:ea typeface="Roboto" panose="02000000000000000000" pitchFamily="2"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666666"/>
                </a:solidFill>
                <a:effectLst/>
                <a:latin typeface="+mn-lt"/>
                <a:ea typeface="Roboto" panose="02000000000000000000" pitchFamily="2" charset="0"/>
                <a:cs typeface="Calibri" panose="020F0502020204030204" pitchFamily="34" charset="0"/>
              </a:rPr>
              <a:t>The paper is </a:t>
            </a:r>
            <a:r>
              <a:rPr lang="en-US" sz="1200" b="1" dirty="0">
                <a:solidFill>
                  <a:srgbClr val="666666"/>
                </a:solidFill>
                <a:effectLst/>
                <a:latin typeface="+mn-lt"/>
                <a:ea typeface="Roboto" panose="02000000000000000000" pitchFamily="2" charset="0"/>
                <a:cs typeface="Calibri" panose="020F0502020204030204" pitchFamily="34" charset="0"/>
              </a:rPr>
              <a:t>aimed at solving the problem of scalable object recognition</a:t>
            </a:r>
            <a:r>
              <a:rPr lang="en-US" sz="1200" dirty="0">
                <a:solidFill>
                  <a:srgbClr val="666666"/>
                </a:solidFill>
                <a:effectLst/>
                <a:latin typeface="+mn-lt"/>
                <a:ea typeface="Roboto" panose="02000000000000000000" pitchFamily="2" charset="0"/>
                <a:cs typeface="Calibri" panose="020F0502020204030204" pitchFamily="34" charset="0"/>
              </a:rPr>
              <a:t> by proposing a scheme to identify and label the objects in images from a large set of labels.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666666"/>
                </a:solidFill>
                <a:effectLst/>
                <a:latin typeface="+mn-lt"/>
                <a:ea typeface="Roboto" panose="02000000000000000000" pitchFamily="2" charset="0"/>
                <a:cs typeface="Calibri" panose="020F0502020204030204" pitchFamily="34" charset="0"/>
              </a:rPr>
              <a:t>Object recognition is one of the most fundamental problems in the domain of computer vision </a:t>
            </a:r>
            <a:r>
              <a:rPr lang="en-US" sz="1200" dirty="0">
                <a:solidFill>
                  <a:srgbClr val="666666"/>
                </a:solidFill>
                <a:effectLst/>
                <a:latin typeface="+mn-lt"/>
                <a:ea typeface="Roboto" panose="02000000000000000000" pitchFamily="2" charset="0"/>
                <a:cs typeface="Calibri" panose="020F0502020204030204" pitchFamily="34" charset="0"/>
              </a:rPr>
              <a:t>and it has its own challenges like complexity and variability in images.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666666"/>
                </a:solidFill>
                <a:effectLst/>
                <a:latin typeface="+mn-lt"/>
                <a:ea typeface="Roboto" panose="02000000000000000000" pitchFamily="2" charset="0"/>
                <a:cs typeface="Calibri" panose="020F0502020204030204" pitchFamily="34" charset="0"/>
              </a:rPr>
              <a:t>Additionally, an </a:t>
            </a:r>
            <a:r>
              <a:rPr lang="en-US" sz="1200" b="1" dirty="0">
                <a:solidFill>
                  <a:srgbClr val="666666"/>
                </a:solidFill>
                <a:effectLst/>
                <a:latin typeface="+mn-lt"/>
                <a:ea typeface="Roboto" panose="02000000000000000000" pitchFamily="2" charset="0"/>
                <a:cs typeface="Calibri" panose="020F0502020204030204" pitchFamily="34" charset="0"/>
              </a:rPr>
              <a:t>extremely large number of objects to be recognized severely degrades performance</a:t>
            </a:r>
            <a:r>
              <a:rPr lang="en-US" sz="1200" dirty="0">
                <a:solidFill>
                  <a:srgbClr val="666666"/>
                </a:solidFill>
                <a:effectLst/>
                <a:latin typeface="+mn-lt"/>
                <a:ea typeface="Roboto" panose="02000000000000000000" pitchFamily="2" charset="0"/>
                <a:cs typeface="Calibri" panose="020F0502020204030204" pitchFamily="34" charset="0"/>
              </a:rPr>
              <a:t> of object recognition methods and requires large-scale object recognition techniques.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666666"/>
                </a:solidFill>
                <a:effectLst/>
                <a:latin typeface="+mn-lt"/>
                <a:ea typeface="Roboto" panose="02000000000000000000" pitchFamily="2" charset="0"/>
                <a:cs typeface="Calibri" panose="020F0502020204030204" pitchFamily="34" charset="0"/>
              </a:rPr>
              <a:t>The </a:t>
            </a:r>
            <a:r>
              <a:rPr lang="en-US" sz="1200" b="1" dirty="0">
                <a:solidFill>
                  <a:srgbClr val="666666"/>
                </a:solidFill>
                <a:effectLst/>
                <a:latin typeface="+mn-lt"/>
                <a:ea typeface="Roboto" panose="02000000000000000000" pitchFamily="2" charset="0"/>
                <a:cs typeface="Calibri" panose="020F0502020204030204" pitchFamily="34" charset="0"/>
              </a:rPr>
              <a:t>paper solves this problem by proposing a novel approach for object recognition </a:t>
            </a:r>
            <a:r>
              <a:rPr lang="en-US" sz="1200" dirty="0">
                <a:solidFill>
                  <a:srgbClr val="666666"/>
                </a:solidFill>
                <a:effectLst/>
                <a:latin typeface="+mn-lt"/>
                <a:ea typeface="Roboto" panose="02000000000000000000" pitchFamily="2" charset="0"/>
                <a:cs typeface="Calibri" panose="020F0502020204030204" pitchFamily="34" charset="0"/>
              </a:rPr>
              <a:t>to handle many objects accurately</a:t>
            </a:r>
            <a:r>
              <a:rPr lang="en-US" sz="1200" b="1" dirty="0">
                <a:solidFill>
                  <a:srgbClr val="666666"/>
                </a:solidFill>
                <a:effectLst/>
                <a:latin typeface="+mn-lt"/>
                <a:ea typeface="Roboto" panose="02000000000000000000" pitchFamily="2" charset="0"/>
                <a:cs typeface="Calibri" panose="020F0502020204030204" pitchFamily="34" charset="0"/>
              </a:rPr>
              <a:t>, like a bag-of-words(features).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666666"/>
                </a:solidFill>
                <a:effectLst/>
                <a:latin typeface="+mn-lt"/>
                <a:ea typeface="Roboto" panose="02000000000000000000" pitchFamily="2" charset="0"/>
                <a:cs typeface="Calibri" panose="020F0502020204030204" pitchFamily="34" charset="0"/>
              </a:rPr>
              <a:t>To do so, the </a:t>
            </a:r>
            <a:r>
              <a:rPr lang="en-US" sz="1200" b="1" dirty="0">
                <a:solidFill>
                  <a:srgbClr val="666666"/>
                </a:solidFill>
                <a:effectLst/>
                <a:latin typeface="+mn-lt"/>
                <a:ea typeface="Roboto" panose="02000000000000000000" pitchFamily="2" charset="0"/>
                <a:cs typeface="Calibri" panose="020F0502020204030204" pitchFamily="34" charset="0"/>
              </a:rPr>
              <a:t>paper presents a hierarchical vocabulary tree constructed by recursively applying k-means clustering on a large set of features </a:t>
            </a:r>
            <a:r>
              <a:rPr lang="en-US" sz="1200" dirty="0">
                <a:solidFill>
                  <a:srgbClr val="666666"/>
                </a:solidFill>
                <a:effectLst/>
                <a:latin typeface="+mn-lt"/>
                <a:ea typeface="Roboto" panose="02000000000000000000" pitchFamily="2" charset="0"/>
                <a:cs typeface="Calibri" panose="020F0502020204030204" pitchFamily="34" charset="0"/>
              </a:rPr>
              <a:t>to index and match the local features of an image.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666666"/>
                </a:solidFill>
                <a:effectLst/>
                <a:latin typeface="+mn-lt"/>
                <a:ea typeface="Roboto" panose="02000000000000000000" pitchFamily="2" charset="0"/>
                <a:cs typeface="Calibri" panose="020F0502020204030204" pitchFamily="34" charset="0"/>
              </a:rPr>
              <a:t>The paper </a:t>
            </a:r>
            <a:r>
              <a:rPr lang="en-US" sz="1200" b="1" dirty="0">
                <a:solidFill>
                  <a:srgbClr val="666666"/>
                </a:solidFill>
                <a:effectLst/>
                <a:latin typeface="+mn-lt"/>
                <a:ea typeface="Roboto" panose="02000000000000000000" pitchFamily="2" charset="0"/>
                <a:cs typeface="Calibri" panose="020F0502020204030204" pitchFamily="34" charset="0"/>
              </a:rPr>
              <a:t>also uses an inverted file system that stores the image IDs </a:t>
            </a:r>
            <a:r>
              <a:rPr lang="en-US" sz="1200" dirty="0">
                <a:solidFill>
                  <a:srgbClr val="666666"/>
                </a:solidFill>
                <a:effectLst/>
                <a:latin typeface="+mn-lt"/>
                <a:ea typeface="Roboto" panose="02000000000000000000" pitchFamily="2" charset="0"/>
                <a:cs typeface="Calibri" panose="020F0502020204030204" pitchFamily="34" charset="0"/>
              </a:rPr>
              <a:t>and feature weights for each leaf node allowing fast retrieval of relevant images.</a:t>
            </a:r>
          </a:p>
          <a:p>
            <a:pPr marL="0" marR="0" lvl="0" indent="0">
              <a:spcBef>
                <a:spcPts val="0"/>
              </a:spcBef>
              <a:spcAft>
                <a:spcPts val="0"/>
              </a:spcAft>
              <a:buFont typeface="+mj-lt"/>
              <a:buNone/>
            </a:pPr>
            <a:endParaRPr lang="en-US" sz="1200" u="none" strike="noStrike" dirty="0">
              <a:solidFill>
                <a:srgbClr val="666666"/>
              </a:solidFill>
              <a:effectLst/>
              <a:latin typeface="+mn-lt"/>
              <a:ea typeface="Roboto" panose="02000000000000000000" pitchFamily="2"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3</a:t>
            </a:fld>
            <a:endParaRPr lang="en-US"/>
          </a:p>
        </p:txBody>
      </p:sp>
    </p:spTree>
    <p:extLst>
      <p:ext uri="{BB962C8B-B14F-4D97-AF65-F5344CB8AC3E}">
        <p14:creationId xmlns:p14="http://schemas.microsoft.com/office/powerpoint/2010/main" val="158730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666666"/>
                </a:solidFill>
                <a:effectLst/>
                <a:latin typeface="+mn-lt"/>
                <a:ea typeface="Roboto" panose="02000000000000000000" pitchFamily="2" charset="0"/>
                <a:cs typeface="Roboto" panose="02000000000000000000" pitchFamily="2" charset="0"/>
              </a:rPr>
              <a:t>ALL / JOSIAH – 1min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rgbClr val="666666"/>
              </a:solidFill>
              <a:effectLst/>
              <a:latin typeface="+mn-lt"/>
              <a:ea typeface="Roboto" panose="02000000000000000000" pitchFamily="2" charset="0"/>
              <a:cs typeface="Roboto" panose="02000000000000000000" pitchFamily="2" charset="0"/>
            </a:endParaRPr>
          </a:p>
          <a:p>
            <a:pPr algn="l">
              <a:spcAft>
                <a:spcPts val="1200"/>
              </a:spcAft>
              <a:buFont typeface="+mj-lt"/>
              <a:buAutoNum type="arabicPeriod"/>
            </a:pPr>
            <a:r>
              <a:rPr lang="en-US" sz="1200" kern="1200" dirty="0">
                <a:solidFill>
                  <a:srgbClr val="666666"/>
                </a:solidFill>
                <a:effectLst/>
                <a:latin typeface="+mn-lt"/>
                <a:ea typeface="Roboto" panose="02000000000000000000" pitchFamily="2" charset="0"/>
              </a:rPr>
              <a:t>The paper discusses the issue of large scale object recognition in the domain of computer vision. The scale of this issue has been expanding due to the growing capacity of digital databases and the need to match visual data across an ever-increasing pool of resources.</a:t>
            </a:r>
          </a:p>
          <a:p>
            <a:pPr algn="l">
              <a:spcAft>
                <a:spcPts val="1200"/>
              </a:spcAft>
              <a:buFont typeface="+mj-lt"/>
              <a:buAutoNum type="arabicPeriod"/>
            </a:pPr>
            <a:r>
              <a:rPr lang="en-US" sz="1200" kern="1200" dirty="0">
                <a:solidFill>
                  <a:srgbClr val="666666"/>
                </a:solidFill>
                <a:effectLst/>
                <a:latin typeface="+mn-lt"/>
                <a:ea typeface="Roboto" panose="02000000000000000000" pitchFamily="2" charset="0"/>
              </a:rPr>
              <a:t>The authors introduce a novel approach which scales logarithmically with the number of objects in the database, making it much more efficient than previous methods that scale linearly.</a:t>
            </a:r>
          </a:p>
          <a:p>
            <a:pPr algn="l">
              <a:spcAft>
                <a:spcPts val="1200"/>
              </a:spcAft>
              <a:buFont typeface="+mj-lt"/>
              <a:buAutoNum type="arabicPeriod"/>
            </a:pPr>
            <a:r>
              <a:rPr lang="en-US" sz="1200" kern="1200" dirty="0">
                <a:solidFill>
                  <a:srgbClr val="666666"/>
                </a:solidFill>
                <a:effectLst/>
                <a:latin typeface="+mn-lt"/>
                <a:ea typeface="Roboto" panose="02000000000000000000" pitchFamily="2" charset="0"/>
              </a:rPr>
              <a:t>The approach uses an inverted file system with a tree-structured visual vocabulary. The visual vocabulary is created with hierarchical k-means clustering, which is much more effective than traditional flat k-means clustering in dealing with large datasets.</a:t>
            </a:r>
          </a:p>
          <a:p>
            <a:pPr algn="l">
              <a:spcAft>
                <a:spcPts val="1200"/>
              </a:spcAft>
              <a:buFont typeface="+mj-lt"/>
              <a:buAutoNum type="arabicPeriod"/>
            </a:pPr>
            <a:r>
              <a:rPr lang="en-US" sz="1200" kern="1200" dirty="0">
                <a:solidFill>
                  <a:srgbClr val="666666"/>
                </a:solidFill>
                <a:effectLst/>
                <a:latin typeface="+mn-lt"/>
                <a:ea typeface="Roboto" panose="02000000000000000000" pitchFamily="2" charset="0"/>
              </a:rPr>
              <a:t>The authors explain their use of the TF-IDF (Term Frequency-Inverse Document Frequency) scheme which is a commonly used technique in text retrieval. They show how this can be adapted to the problem of object recognition, which is usually not straightforward because of the high dimensionality of the descriptor space.</a:t>
            </a:r>
          </a:p>
          <a:p>
            <a:pPr algn="l">
              <a:spcAft>
                <a:spcPts val="1200"/>
              </a:spcAft>
              <a:buFont typeface="+mj-lt"/>
              <a:buAutoNum type="arabicPeriod"/>
            </a:pPr>
            <a:r>
              <a:rPr lang="en-US" sz="1200" kern="1200" dirty="0">
                <a:solidFill>
                  <a:srgbClr val="666666"/>
                </a:solidFill>
                <a:effectLst/>
                <a:latin typeface="+mn-lt"/>
                <a:ea typeface="Roboto" panose="02000000000000000000" pitchFamily="2" charset="0"/>
              </a:rPr>
              <a:t>The paper's main focus is on object recognition, but the authors state that their approach could also be used for image matching and video tracking.</a:t>
            </a:r>
          </a:p>
        </p:txBody>
      </p:sp>
      <p:sp>
        <p:nvSpPr>
          <p:cNvPr id="4" name="Slide Number Placeholder 3"/>
          <p:cNvSpPr>
            <a:spLocks noGrp="1"/>
          </p:cNvSpPr>
          <p:nvPr>
            <p:ph type="sldNum" sz="quarter" idx="5"/>
          </p:nvPr>
        </p:nvSpPr>
        <p:spPr/>
        <p:txBody>
          <a:bodyPr/>
          <a:lstStyle/>
          <a:p>
            <a:fld id="{069EEA91-27B2-434F-B11E-8C521416F7CD}" type="slidenum">
              <a:rPr lang="en-US" smtClean="0"/>
              <a:t>4</a:t>
            </a:fld>
            <a:endParaRPr lang="en-US"/>
          </a:p>
        </p:txBody>
      </p:sp>
    </p:spTree>
    <p:extLst>
      <p:ext uri="{BB962C8B-B14F-4D97-AF65-F5344CB8AC3E}">
        <p14:creationId xmlns:p14="http://schemas.microsoft.com/office/powerpoint/2010/main" val="2651426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2"/>
          <a:lstStyle/>
          <a:p>
            <a:pPr algn="l"/>
            <a:r>
              <a:rPr lang="en-US" sz="1200" b="0" i="0" dirty="0">
                <a:effectLst/>
                <a:latin typeface="+mn-lt"/>
              </a:rPr>
              <a:t>ALL / SUGAM – 1.5m</a:t>
            </a:r>
          </a:p>
          <a:p>
            <a:endParaRPr lang="en-US" sz="1200" dirty="0">
              <a:latin typeface="+mn-lt"/>
            </a:endParaRPr>
          </a:p>
          <a:p>
            <a:pPr marL="171450" indent="-171450">
              <a:buFont typeface="Arial"/>
              <a:buChar char="•"/>
            </a:pPr>
            <a:r>
              <a:rPr lang="en-US" sz="1200" dirty="0">
                <a:latin typeface="+mn-lt"/>
              </a:rPr>
              <a:t>Differences</a:t>
            </a:r>
            <a:endParaRPr lang="en-US" sz="1200" dirty="0">
              <a:latin typeface="+mn-lt"/>
              <a:cs typeface="Calibri"/>
            </a:endParaRPr>
          </a:p>
          <a:p>
            <a:r>
              <a:rPr lang="en-US" sz="1200" dirty="0">
                <a:latin typeface="+mn-lt"/>
              </a:rPr>
              <a:t>Object recognition vs object matching</a:t>
            </a:r>
            <a:endParaRPr lang="en-US" sz="1200" dirty="0">
              <a:latin typeface="+mn-lt"/>
              <a:cs typeface="Calibri"/>
            </a:endParaRPr>
          </a:p>
          <a:p>
            <a:r>
              <a:rPr lang="en-US" sz="1200" dirty="0">
                <a:latin typeface="+mn-lt"/>
              </a:rPr>
              <a:t>Vocabulary tree to quantize and index the descriptors vs inverted file to index the features</a:t>
            </a:r>
            <a:endParaRPr lang="en-US" sz="1200" dirty="0">
              <a:latin typeface="+mn-lt"/>
              <a:cs typeface="Calibri"/>
            </a:endParaRPr>
          </a:p>
          <a:p>
            <a:r>
              <a:rPr lang="en-US" sz="1200" dirty="0">
                <a:latin typeface="+mn-lt"/>
              </a:rPr>
              <a:t>Images vs videos</a:t>
            </a:r>
          </a:p>
          <a:p>
            <a:endParaRPr lang="en-US" sz="1200" dirty="0">
              <a:latin typeface="+mn-lt"/>
              <a:cs typeface="Calibri"/>
            </a:endParaRPr>
          </a:p>
          <a:p>
            <a:pPr algn="l">
              <a:buFont typeface="Arial" panose="020B0604020202020204" pitchFamily="34" charset="0"/>
              <a:buChar char="•"/>
            </a:pPr>
            <a:r>
              <a:rPr lang="en-US" sz="1200" b="1" i="0" dirty="0">
                <a:solidFill>
                  <a:srgbClr val="D1D5DB"/>
                </a:solidFill>
                <a:effectLst/>
                <a:latin typeface="+mn-lt"/>
              </a:rPr>
              <a:t>Video Google Paper</a:t>
            </a:r>
            <a:r>
              <a:rPr lang="en-US" sz="1200" b="0" i="0" dirty="0">
                <a:solidFill>
                  <a:srgbClr val="D1D5DB"/>
                </a:solidFill>
                <a:effectLst/>
                <a:latin typeface="+mn-lt"/>
              </a:rPr>
              <a:t> - Published in 2003 by Oxford University, this paper stands as a fundamental pillar in the domain of object and scene retrieval in videos. The approach was a unique blend of text retrieval methods, like those used by Google, applied to object matching in videos.</a:t>
            </a:r>
          </a:p>
          <a:p>
            <a:pPr algn="l">
              <a:buFont typeface="Arial" panose="020B0604020202020204" pitchFamily="34" charset="0"/>
              <a:buChar char="•"/>
            </a:pPr>
            <a:r>
              <a:rPr lang="en-US" sz="1200" b="1" i="0" dirty="0">
                <a:solidFill>
                  <a:srgbClr val="D1D5DB"/>
                </a:solidFill>
                <a:effectLst/>
                <a:latin typeface="+mn-lt"/>
              </a:rPr>
              <a:t>Viewpoint Invariant Region Descriptors</a:t>
            </a:r>
            <a:r>
              <a:rPr lang="en-US" sz="1200" b="0" i="0" dirty="0">
                <a:solidFill>
                  <a:srgbClr val="D1D5DB"/>
                </a:solidFill>
                <a:effectLst/>
                <a:latin typeface="+mn-lt"/>
              </a:rPr>
              <a:t> - Central to the paper's method is the representation of objects through a set of viewpoint invariant region descriptors, providing a means of robust object identification regardless of perspective shift.</a:t>
            </a:r>
          </a:p>
          <a:p>
            <a:pPr algn="l">
              <a:buFont typeface="Arial" panose="020B0604020202020204" pitchFamily="34" charset="0"/>
              <a:buChar char="•"/>
            </a:pPr>
            <a:r>
              <a:rPr lang="en-US" sz="1200" b="1" i="0" dirty="0">
                <a:solidFill>
                  <a:srgbClr val="D1D5DB"/>
                </a:solidFill>
                <a:effectLst/>
                <a:latin typeface="+mn-lt"/>
              </a:rPr>
              <a:t>Vector Quantization to Visual Words</a:t>
            </a:r>
            <a:r>
              <a:rPr lang="en-US" sz="1200" b="0" i="0" dirty="0">
                <a:solidFill>
                  <a:srgbClr val="D1D5DB"/>
                </a:solidFill>
                <a:effectLst/>
                <a:latin typeface="+mn-lt"/>
              </a:rPr>
              <a:t> - These region descriptors are vector quantized to create 'visual words', converting the visual information into a format akin to text data.</a:t>
            </a:r>
          </a:p>
          <a:p>
            <a:pPr algn="l">
              <a:buFont typeface="Arial" panose="020B0604020202020204" pitchFamily="34" charset="0"/>
              <a:buChar char="•"/>
            </a:pPr>
            <a:r>
              <a:rPr lang="en-US" sz="1200" b="1" i="0" dirty="0">
                <a:solidFill>
                  <a:srgbClr val="D1D5DB"/>
                </a:solidFill>
                <a:effectLst/>
                <a:latin typeface="+mn-lt"/>
              </a:rPr>
              <a:t>Inverted File System</a:t>
            </a:r>
            <a:r>
              <a:rPr lang="en-US" sz="1200" b="0" i="0" dirty="0">
                <a:solidFill>
                  <a:srgbClr val="D1D5DB"/>
                </a:solidFill>
                <a:effectLst/>
                <a:latin typeface="+mn-lt"/>
              </a:rPr>
              <a:t> - The paper uses an inverted file system to store the occurrences of each visual word in each key frame or shot of the video, facilitating efficient object location and retrieval.</a:t>
            </a:r>
          </a:p>
          <a:p>
            <a:pPr algn="l">
              <a:buFont typeface="Arial" panose="020B0604020202020204" pitchFamily="34" charset="0"/>
              <a:buChar char="•"/>
            </a:pPr>
            <a:r>
              <a:rPr lang="en-US" sz="1200" b="1" i="0" dirty="0">
                <a:solidFill>
                  <a:srgbClr val="D1D5DB"/>
                </a:solidFill>
                <a:effectLst/>
                <a:latin typeface="+mn-lt"/>
              </a:rPr>
              <a:t>Fast and Efficient Retrieval</a:t>
            </a:r>
            <a:r>
              <a:rPr lang="en-US" sz="1200" b="0" i="0" dirty="0">
                <a:solidFill>
                  <a:srgbClr val="D1D5DB"/>
                </a:solidFill>
                <a:effectLst/>
                <a:latin typeface="+mn-lt"/>
              </a:rPr>
              <a:t> - The use of an inverted file system allows for quick and efficient retrieval of all the frames or shots containing a specific object, as outlined by a user query region.</a:t>
            </a:r>
          </a:p>
          <a:p>
            <a:pPr algn="l">
              <a:buFont typeface="Arial" panose="020B0604020202020204" pitchFamily="34" charset="0"/>
              <a:buChar char="•"/>
            </a:pPr>
            <a:r>
              <a:rPr lang="en-US" sz="1200" b="1" i="0" dirty="0">
                <a:solidFill>
                  <a:srgbClr val="D1D5DB"/>
                </a:solidFill>
                <a:effectLst/>
                <a:latin typeface="+mn-lt"/>
              </a:rPr>
              <a:t>Successful Demonstrations</a:t>
            </a:r>
            <a:r>
              <a:rPr lang="en-US" sz="1200" b="0" i="0" dirty="0">
                <a:solidFill>
                  <a:srgbClr val="D1D5DB"/>
                </a:solidFill>
                <a:effectLst/>
                <a:latin typeface="+mn-lt"/>
              </a:rPr>
              <a:t> - The paper demonstrated the efficacy of this approach using two full-length feature films, showing high accuracy and speed in retrieving and localizing various objects and scenes.</a:t>
            </a:r>
            <a:endParaRPr lang="en-US" sz="1200" dirty="0">
              <a:latin typeface="+mn-lt"/>
              <a:cs typeface="Calibri"/>
            </a:endParaRPr>
          </a:p>
          <a:p>
            <a:br>
              <a:rPr lang="en-US" sz="1200" dirty="0">
                <a:latin typeface="+mn-lt"/>
              </a:rPr>
            </a:br>
            <a:endParaRPr lang="en-US" sz="1200" dirty="0">
              <a:latin typeface="+mn-lt"/>
            </a:endParaRPr>
          </a:p>
          <a:p>
            <a:pPr algn="l"/>
            <a:endParaRPr lang="en-US" sz="1200" b="0" i="0" dirty="0">
              <a:effectLst/>
              <a:latin typeface="+mn-lt"/>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5</a:t>
            </a:fld>
            <a:endParaRPr lang="en-US"/>
          </a:p>
        </p:txBody>
      </p:sp>
    </p:spTree>
    <p:extLst>
      <p:ext uri="{BB962C8B-B14F-4D97-AF65-F5344CB8AC3E}">
        <p14:creationId xmlns:p14="http://schemas.microsoft.com/office/powerpoint/2010/main" val="402045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2"/>
          <a:lstStyle/>
          <a:p>
            <a:pPr algn="l"/>
            <a:r>
              <a:rPr lang="en-US" sz="1200" b="0" i="0" dirty="0">
                <a:effectLst/>
                <a:latin typeface="+mn-lt"/>
              </a:rPr>
              <a:t>ALL / JOSIAH – 2.5 minutes </a:t>
            </a:r>
          </a:p>
          <a:p>
            <a:pPr algn="l"/>
            <a:endParaRPr lang="en-US" sz="1200" b="0" i="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effectLst/>
                <a:latin typeface="+mn-lt"/>
              </a:rPr>
              <a:t>Related paper which helps illustrate the concepts well: “</a:t>
            </a:r>
            <a:r>
              <a:rPr lang="en-US" b="0" i="0" dirty="0">
                <a:solidFill>
                  <a:srgbClr val="ACA8A4"/>
                </a:solidFill>
                <a:effectLst/>
                <a:latin typeface="+mn-lt"/>
              </a:rPr>
              <a:t>Leveraging vocabulary tree for simultaneous match pair selection and guided feature matching of UAV images” by </a:t>
            </a:r>
            <a:r>
              <a:rPr lang="en-US" b="0" i="0">
                <a:solidFill>
                  <a:srgbClr val="ACA8A4"/>
                </a:solidFill>
                <a:effectLst/>
                <a:latin typeface="+mn-lt"/>
              </a:rPr>
              <a:t>Wanshou</a:t>
            </a:r>
            <a:r>
              <a:rPr lang="en-US" b="0" i="0" dirty="0">
                <a:solidFill>
                  <a:srgbClr val="ACA8A4"/>
                </a:solidFill>
                <a:effectLst/>
                <a:latin typeface="+mn-lt"/>
              </a:rPr>
              <a:t> Jiang (https://</a:t>
            </a:r>
            <a:r>
              <a:rPr lang="en-US" b="0" i="0" dirty="0" err="1">
                <a:solidFill>
                  <a:srgbClr val="ACA8A4"/>
                </a:solidFill>
                <a:effectLst/>
                <a:latin typeface="+mn-lt"/>
              </a:rPr>
              <a:t>www.sciencedirect.com</a:t>
            </a:r>
            <a:r>
              <a:rPr lang="en-US" b="0" i="0" dirty="0">
                <a:solidFill>
                  <a:srgbClr val="ACA8A4"/>
                </a:solidFill>
                <a:effectLst/>
                <a:latin typeface="+mn-lt"/>
              </a:rPr>
              <a:t>/science/article/</a:t>
            </a:r>
            <a:r>
              <a:rPr lang="en-US" b="0" i="0" dirty="0" err="1">
                <a:solidFill>
                  <a:srgbClr val="ACA8A4"/>
                </a:solidFill>
                <a:effectLst/>
                <a:latin typeface="+mn-lt"/>
              </a:rPr>
              <a:t>pii</a:t>
            </a:r>
            <a:r>
              <a:rPr lang="en-US" b="0" i="0" dirty="0">
                <a:solidFill>
                  <a:srgbClr val="ACA8A4"/>
                </a:solidFill>
                <a:effectLst/>
                <a:latin typeface="+mn-lt"/>
              </a:rPr>
              <a:t>/S0924271622000727)</a:t>
            </a:r>
            <a:endParaRPr lang="en-US" sz="1200" b="0" i="0" dirty="0">
              <a:effectLst/>
              <a:latin typeface="+mn-lt"/>
            </a:endParaRPr>
          </a:p>
          <a:p>
            <a:pPr algn="l"/>
            <a:endParaRPr lang="en-US" sz="1200" b="0" i="0" dirty="0">
              <a:effectLst/>
              <a:latin typeface="+mn-lt"/>
            </a:endParaRPr>
          </a:p>
          <a:p>
            <a:pPr algn="l"/>
            <a:r>
              <a:rPr lang="en-US" sz="1200" b="1" i="0" dirty="0">
                <a:effectLst/>
                <a:latin typeface="+mn-lt"/>
              </a:rPr>
              <a:t>Overview:</a:t>
            </a:r>
          </a:p>
          <a:p>
            <a:pPr algn="l">
              <a:buFont typeface="+mj-lt"/>
              <a:buAutoNum type="arabicPeriod"/>
            </a:pPr>
            <a:r>
              <a:rPr lang="en-US" sz="1200" b="1" i="0" dirty="0">
                <a:solidFill>
                  <a:srgbClr val="D1D5DB"/>
                </a:solidFill>
                <a:effectLst/>
                <a:latin typeface="+mn-lt"/>
              </a:rPr>
              <a:t>Extraction of Local Descriptors and Vocabulary Tree Construction</a:t>
            </a:r>
            <a:r>
              <a:rPr lang="en-US" sz="1200" b="0" i="0" dirty="0">
                <a:solidFill>
                  <a:srgbClr val="D1D5DB"/>
                </a:solidFill>
                <a:effectLst/>
                <a:latin typeface="+mn-lt"/>
              </a:rPr>
              <a:t>: The algorithm begins by extracting local descriptors from a collection of training images. These descriptors capture crucial visual elements like corners and edges. These are used to represent the content of images. The hierarchical K-means clustering is then employed to construct a vocabulary tree. Here, each node in the tree represents a "visual word", while the centroids at the leaf nodes demonstrate the finest segmentation of the descriptor space.</a:t>
            </a:r>
          </a:p>
          <a:p>
            <a:pPr algn="l">
              <a:buFont typeface="+mj-lt"/>
              <a:buAutoNum type="arabicPeriod"/>
            </a:pPr>
            <a:r>
              <a:rPr lang="en-US" sz="1200" b="1" i="0" dirty="0">
                <a:solidFill>
                  <a:srgbClr val="D1D5DB"/>
                </a:solidFill>
                <a:effectLst/>
                <a:latin typeface="+mn-lt"/>
              </a:rPr>
              <a:t>Image Indexing using Pre-trained Vocabulary Tree</a:t>
            </a:r>
            <a:r>
              <a:rPr lang="en-US" sz="1200" b="0" i="0" dirty="0">
                <a:solidFill>
                  <a:srgbClr val="D1D5DB"/>
                </a:solidFill>
                <a:effectLst/>
                <a:latin typeface="+mn-lt"/>
              </a:rPr>
              <a:t>: Database images are indexed using this pre-trained vocabulary tree. In this process, two types of indices are built - word-image inverted index and image-word direct index. The inverted index maps visual words to the images they appear in, while the direct index maps images to their associated visual words.</a:t>
            </a:r>
          </a:p>
          <a:p>
            <a:pPr algn="l">
              <a:buFont typeface="+mj-lt"/>
              <a:buAutoNum type="arabicPeriod"/>
            </a:pPr>
            <a:r>
              <a:rPr lang="en-US" sz="1200" b="1" i="0" dirty="0">
                <a:solidFill>
                  <a:srgbClr val="D1D5DB"/>
                </a:solidFill>
                <a:effectLst/>
                <a:latin typeface="+mn-lt"/>
              </a:rPr>
              <a:t>Similar Image Retrieval and Image Topological Connection Network (TCN)</a:t>
            </a:r>
            <a:r>
              <a:rPr lang="en-US" sz="1200" b="0" i="0" dirty="0">
                <a:solidFill>
                  <a:srgbClr val="D1D5DB"/>
                </a:solidFill>
                <a:effectLst/>
                <a:latin typeface="+mn-lt"/>
              </a:rPr>
              <a:t>: For each query image, similar images are retrieved using the inverted index structure. These results are then used to construct an Image Topological Connection Network. The TCN can be visualized as a graph where each image is a node and connections exist between images with shared visual words.</a:t>
            </a:r>
          </a:p>
          <a:p>
            <a:pPr algn="l">
              <a:buFont typeface="+mj-lt"/>
              <a:buAutoNum type="arabicPeriod"/>
            </a:pPr>
            <a:r>
              <a:rPr lang="en-US" sz="1200" b="1" i="0" dirty="0">
                <a:solidFill>
                  <a:srgbClr val="D1D5DB"/>
                </a:solidFill>
                <a:effectLst/>
                <a:latin typeface="+mn-lt"/>
              </a:rPr>
              <a:t>Match Pairing and Refinement</a:t>
            </a:r>
            <a:r>
              <a:rPr lang="en-US" sz="1200" b="0" i="0" dirty="0">
                <a:solidFill>
                  <a:srgbClr val="D1D5DB"/>
                </a:solidFill>
                <a:effectLst/>
                <a:latin typeface="+mn-lt"/>
              </a:rPr>
              <a:t>: For each match pair, initial matches are first acquired using the acceleration of the direct index. These are then refined through a blend of local and global geometric constraints. This involves using both direct and indirect matches to find geometrically consistent correspondences, leading to a 'one-to-one correspondence' table.</a:t>
            </a:r>
          </a:p>
          <a:p>
            <a:pPr algn="l">
              <a:buFont typeface="+mj-lt"/>
              <a:buAutoNum type="arabicPeriod"/>
            </a:pPr>
            <a:r>
              <a:rPr lang="en-US" sz="1200" b="1" i="0" dirty="0">
                <a:solidFill>
                  <a:srgbClr val="D1D5DB"/>
                </a:solidFill>
                <a:effectLst/>
                <a:latin typeface="+mn-lt"/>
              </a:rPr>
              <a:t>Creating a compact representation</a:t>
            </a:r>
            <a:r>
              <a:rPr lang="en-US" sz="1200" b="0" i="0" dirty="0">
                <a:solidFill>
                  <a:srgbClr val="D1D5DB"/>
                </a:solidFill>
                <a:effectLst/>
                <a:latin typeface="+mn-lt"/>
              </a:rPr>
              <a:t>: Each image is then represented as a histogram of visual words. This allows for a compact and distinctive image representation, enabling efficient comparison of images using metrics like Euclidean or cosine distance.</a:t>
            </a:r>
          </a:p>
          <a:p>
            <a:pPr algn="l">
              <a:buFont typeface="+mj-lt"/>
              <a:buAutoNum type="arabicPeriod"/>
            </a:pPr>
            <a:r>
              <a:rPr lang="en-US" sz="1200" b="1" i="0" dirty="0">
                <a:solidFill>
                  <a:srgbClr val="D1D5DB"/>
                </a:solidFill>
                <a:effectLst/>
                <a:latin typeface="+mn-lt"/>
              </a:rPr>
              <a:t>Adaptive Vocabulary Tree-Based Retrieval Technique</a:t>
            </a:r>
            <a:r>
              <a:rPr lang="en-US" sz="1200" b="0" i="0" dirty="0">
                <a:solidFill>
                  <a:srgbClr val="D1D5DB"/>
                </a:solidFill>
                <a:effectLst/>
                <a:latin typeface="+mn-lt"/>
              </a:rPr>
              <a:t>: An interesting highlight of this work is the use of an adaptive vocabulary tree-based retrieval technique to construct the TCN. This method adjusts the tree structure according to the query image, effectively enhancing retrieval performance.</a:t>
            </a:r>
          </a:p>
          <a:p>
            <a:pPr algn="l"/>
            <a:endParaRPr lang="en-US" sz="1200" b="0" i="0" dirty="0">
              <a:solidFill>
                <a:srgbClr val="D1D5DB"/>
              </a:solidFill>
              <a:effectLst/>
              <a:latin typeface="+mn-lt"/>
            </a:endParaRPr>
          </a:p>
          <a:p>
            <a:pPr algn="l"/>
            <a:r>
              <a:rPr lang="en-US" sz="1200" b="0" i="0" dirty="0">
                <a:solidFill>
                  <a:srgbClr val="D1D5DB"/>
                </a:solidFill>
                <a:effectLst/>
                <a:latin typeface="+mn-lt"/>
              </a:rPr>
              <a:t>Refer to Fig. 1 for the workflow of the proposed algorithm and Fig. 12 for illustrations of the Topological Connection Network created using match pairs retrieved by the adaptive vocabulary tree-based retrieval technique. Red circles and gray lines in these figures denote image positions and match pairs, respectively.</a:t>
            </a:r>
          </a:p>
          <a:p>
            <a:endParaRPr lang="en-US" sz="1200" dirty="0">
              <a:latin typeface="+mn-lt"/>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6</a:t>
            </a:fld>
            <a:endParaRPr lang="en-US"/>
          </a:p>
        </p:txBody>
      </p:sp>
    </p:spTree>
    <p:extLst>
      <p:ext uri="{BB962C8B-B14F-4D97-AF65-F5344CB8AC3E}">
        <p14:creationId xmlns:p14="http://schemas.microsoft.com/office/powerpoint/2010/main" val="400758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2"/>
          <a:lstStyle/>
          <a:p>
            <a:r>
              <a:rPr lang="en-US" sz="1100" b="0" i="0">
                <a:effectLst/>
                <a:latin typeface="+mn-lt"/>
              </a:rPr>
              <a:t>ALL / SUGAM – 2</a:t>
            </a:r>
            <a:r>
              <a:rPr lang="en-US" sz="1100"/>
              <a:t> </a:t>
            </a:r>
            <a:endParaRPr lang="en-US" sz="1100" b="0" i="0">
              <a:effectLst/>
              <a:latin typeface="+mn-lt"/>
            </a:endParaRPr>
          </a:p>
          <a:p>
            <a:pPr algn="l"/>
            <a:endParaRPr lang="en-US" sz="1100" b="0" i="0">
              <a:effectLst/>
              <a:latin typeface="+mn-lt"/>
            </a:endParaRPr>
          </a:p>
          <a:p>
            <a:pPr algn="l"/>
            <a:r>
              <a:rPr lang="en-US" sz="1100" b="0" i="0">
                <a:effectLst/>
                <a:latin typeface="+mn-lt"/>
              </a:rPr>
              <a:t>K-means clustering is an unsupervised machine learning algorithm that groups similar data points together based on their features. The algorithm partitions the dataset into K clusters, each with a centroid (center point) that represents the mean of the cluster members. The objective is to minimize the distance between each data point and its respective centroid.</a:t>
            </a:r>
            <a:endParaRPr lang="en-US" sz="1100" b="0" i="0">
              <a:effectLst/>
              <a:latin typeface="+mn-lt"/>
              <a:cs typeface="Calibri"/>
            </a:endParaRPr>
          </a:p>
          <a:p>
            <a:pPr algn="l"/>
            <a:endParaRPr lang="en-US" sz="1100" b="0" i="0">
              <a:effectLst/>
              <a:latin typeface="+mn-lt"/>
            </a:endParaRPr>
          </a:p>
          <a:p>
            <a:r>
              <a:rPr lang="en-US" sz="1100" b="0" i="0">
                <a:effectLst/>
                <a:latin typeface="+mn-lt"/>
              </a:rPr>
              <a:t>The main idea behind this approach is to represent images by local descriptors (e.g., SIFT) and then cluster these descriptors into a hierarchical structure known as a vocabulary tree.</a:t>
            </a:r>
            <a:r>
              <a:rPr lang="en-US" sz="1100"/>
              <a:t> </a:t>
            </a:r>
          </a:p>
          <a:p>
            <a:r>
              <a:rPr lang="en-US" sz="1100">
                <a:cs typeface="Calibri"/>
              </a:rPr>
              <a:t>Explain branching factor and level for </a:t>
            </a:r>
            <a:r>
              <a:rPr lang="en-US" sz="1100" err="1">
                <a:cs typeface="Calibri"/>
              </a:rPr>
              <a:t>heirarchial</a:t>
            </a:r>
            <a:r>
              <a:rPr lang="en-US" sz="1100">
                <a:cs typeface="Calibri"/>
              </a:rPr>
              <a:t> k-means clustering -&gt;Right image: Example of node formation using bag of visual words</a:t>
            </a:r>
            <a:endParaRPr lang="en-US" sz="1100" b="0" i="0">
              <a:effectLst/>
              <a:latin typeface="+mn-lt"/>
              <a:cs typeface="Calibri"/>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7</a:t>
            </a:fld>
            <a:endParaRPr lang="en-US"/>
          </a:p>
        </p:txBody>
      </p:sp>
    </p:spTree>
    <p:extLst>
      <p:ext uri="{BB962C8B-B14F-4D97-AF65-F5344CB8AC3E}">
        <p14:creationId xmlns:p14="http://schemas.microsoft.com/office/powerpoint/2010/main" val="2147073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SUGAM First, ARSHEYA  second – 2.5 min</a:t>
            </a:r>
          </a:p>
          <a:p>
            <a:pPr marL="342900" indent="-342900">
              <a:spcBef>
                <a:spcPts val="20"/>
              </a:spcBef>
              <a:buFont typeface="Arial"/>
              <a:buChar char="•"/>
            </a:pPr>
            <a:r>
              <a:rPr lang="en-US" dirty="0">
                <a:solidFill>
                  <a:srgbClr val="D1D5DB"/>
                </a:solidFill>
                <a:latin typeface="Söhne"/>
              </a:rPr>
              <a:t>Detect Maximally Stable External Regions(MSERs), which are regions of pixels that have stable boundaries under different transformations.</a:t>
            </a:r>
          </a:p>
          <a:p>
            <a:pPr marL="342900" indent="-342900">
              <a:spcBef>
                <a:spcPts val="20"/>
              </a:spcBef>
              <a:buFont typeface="Arial"/>
              <a:buChar char="•"/>
            </a:pPr>
            <a:r>
              <a:rPr lang="en-US" dirty="0">
                <a:solidFill>
                  <a:srgbClr val="D1D5DB"/>
                </a:solidFill>
                <a:latin typeface="Söhne"/>
              </a:rPr>
              <a:t>Warp each MSER region into a circular patch to make it invariant to rotation and scale.</a:t>
            </a:r>
          </a:p>
          <a:p>
            <a:pPr marL="342900" indent="-342900">
              <a:spcBef>
                <a:spcPts val="20"/>
              </a:spcBef>
              <a:buFont typeface="Arial"/>
              <a:buChar char="•"/>
            </a:pPr>
            <a:r>
              <a:rPr lang="en-US" dirty="0">
                <a:solidFill>
                  <a:srgbClr val="D1D5DB"/>
                </a:solidFill>
                <a:latin typeface="Söhne"/>
              </a:rPr>
              <a:t>Find canonical directions for each patch based on the histogram of image gradients, which are changes in pixel intensity.</a:t>
            </a:r>
          </a:p>
          <a:p>
            <a:pPr marL="0" indent="0">
              <a:spcBef>
                <a:spcPts val="20"/>
              </a:spcBef>
              <a:buFont typeface="Arial"/>
              <a:buNone/>
            </a:pPr>
            <a:r>
              <a:rPr lang="en-US">
                <a:solidFill>
                  <a:srgbClr val="D1D5DB"/>
                </a:solidFill>
                <a:latin typeface="Söhne"/>
              </a:rPr>
              <a:t>Arsheya</a:t>
            </a:r>
            <a:endParaRPr lang="en-US" dirty="0">
              <a:solidFill>
                <a:srgbClr val="D1D5DB"/>
              </a:solidFill>
              <a:latin typeface="Söhne"/>
            </a:endParaRPr>
          </a:p>
          <a:p>
            <a:pPr marL="342900" indent="-342900">
              <a:spcBef>
                <a:spcPts val="20"/>
              </a:spcBef>
              <a:buFont typeface="Arial"/>
              <a:buChar char="•"/>
            </a:pPr>
            <a:r>
              <a:rPr lang="en-US" dirty="0">
                <a:solidFill>
                  <a:srgbClr val="D1D5DB"/>
                </a:solidFill>
                <a:latin typeface="Söhne"/>
              </a:rPr>
              <a:t>Extract SIFT descriptors for each patch relative to the canonical directions. SIFT descriptors are vectors that describe the local appearance of the patch.</a:t>
            </a:r>
          </a:p>
          <a:p>
            <a:pPr marL="342900" indent="-342900">
              <a:spcBef>
                <a:spcPts val="20"/>
              </a:spcBef>
              <a:buFont typeface="Arial"/>
              <a:buChar char="•"/>
            </a:pPr>
            <a:r>
              <a:rPr lang="en-US" dirty="0">
                <a:solidFill>
                  <a:srgbClr val="D1D5DB"/>
                </a:solidFill>
                <a:latin typeface="Söhne"/>
              </a:rPr>
              <a:t>Quantize the SIFT descriptors with a vocabulary tree, which is a hierarchical structure that clusters similar descriptors into nodes.</a:t>
            </a:r>
          </a:p>
          <a:p>
            <a:pPr marL="342900" indent="-342900">
              <a:spcBef>
                <a:spcPts val="20"/>
              </a:spcBef>
              <a:buFont typeface="Arial"/>
              <a:buChar char="•"/>
            </a:pPr>
            <a:r>
              <a:rPr lang="en-US" dirty="0">
                <a:solidFill>
                  <a:srgbClr val="D1D5DB"/>
                </a:solidFill>
                <a:latin typeface="Söhne"/>
              </a:rPr>
              <a:t>Score and retrieve images from a database using the vocabulary tree and a hierarchical scoring scheme, which compares the frequency of nodes between query and database images</a:t>
            </a:r>
          </a:p>
          <a:p>
            <a:endParaRPr lang="en-US" dirty="0"/>
          </a:p>
          <a:p>
            <a:endParaRPr lang="en-US" dirty="0"/>
          </a:p>
        </p:txBody>
      </p:sp>
      <p:sp>
        <p:nvSpPr>
          <p:cNvPr id="4" name="Slide Number Placeholder 3"/>
          <p:cNvSpPr>
            <a:spLocks noGrp="1"/>
          </p:cNvSpPr>
          <p:nvPr>
            <p:ph type="sldNum" sz="quarter" idx="5"/>
          </p:nvPr>
        </p:nvSpPr>
        <p:spPr/>
        <p:txBody>
          <a:bodyPr/>
          <a:lstStyle/>
          <a:p>
            <a:fld id="{069EEA91-27B2-434F-B11E-8C521416F7CD}" type="slidenum">
              <a:rPr lang="en-US" smtClean="0"/>
              <a:t>8</a:t>
            </a:fld>
            <a:endParaRPr lang="en-US"/>
          </a:p>
        </p:txBody>
      </p:sp>
    </p:spTree>
    <p:extLst>
      <p:ext uri="{BB962C8B-B14F-4D97-AF65-F5344CB8AC3E}">
        <p14:creationId xmlns:p14="http://schemas.microsoft.com/office/powerpoint/2010/main" val="104815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JOSIAH – 2 min</a:t>
            </a:r>
          </a:p>
          <a:p>
            <a:pPr marL="228600" indent="-228600">
              <a:buFont typeface="+mj-lt"/>
              <a:buAutoNum type="arabicPeriod"/>
            </a:pPr>
            <a:endParaRPr lang="en-US" dirty="0">
              <a:latin typeface="+mn-lt"/>
            </a:endParaRPr>
          </a:p>
          <a:p>
            <a:pPr marL="228600" indent="-228600" algn="l">
              <a:buFont typeface="+mj-lt"/>
              <a:buAutoNum type="arabicPeriod"/>
            </a:pPr>
            <a:r>
              <a:rPr lang="en-US" b="0" i="0" dirty="0">
                <a:solidFill>
                  <a:srgbClr val="D1D5DB"/>
                </a:solidFill>
                <a:effectLst/>
                <a:latin typeface="+mn-lt"/>
              </a:rPr>
              <a:t>The authors discuss the building of the vocabulary tree, which begins with a training set of images. SIFT descriptors are extracted from these images to serve as "visual words".</a:t>
            </a:r>
          </a:p>
          <a:p>
            <a:pPr marL="228600" indent="-228600" algn="l">
              <a:buFont typeface="+mj-lt"/>
              <a:buAutoNum type="arabicPeriod"/>
            </a:pPr>
            <a:r>
              <a:rPr lang="en-US" b="0" i="0" dirty="0">
                <a:solidFill>
                  <a:srgbClr val="D1D5DB"/>
                </a:solidFill>
                <a:effectLst/>
                <a:latin typeface="+mn-lt"/>
              </a:rPr>
              <a:t>Hierarchical k-means clustering is used to organize these visual words into a tree structure, with each node representing a cluster of descriptors and the root node representing the entire training set.</a:t>
            </a:r>
          </a:p>
          <a:p>
            <a:pPr marL="228600" indent="-228600" algn="l">
              <a:buFont typeface="+mj-lt"/>
              <a:buAutoNum type="arabicPeriod"/>
            </a:pPr>
            <a:r>
              <a:rPr lang="en-US" b="0" i="0" dirty="0">
                <a:solidFill>
                  <a:srgbClr val="D1D5DB"/>
                </a:solidFill>
                <a:effectLst/>
                <a:latin typeface="+mn-lt"/>
              </a:rPr>
              <a:t>The authors use a branching factor (k) and tree depth (L) to determine the total number of leaf nodes in the tree (visual words in the vocabulary).</a:t>
            </a:r>
          </a:p>
          <a:p>
            <a:pPr marL="228600" indent="-228600" algn="l">
              <a:buFont typeface="+mj-lt"/>
              <a:buAutoNum type="arabicPeriod"/>
            </a:pPr>
            <a:r>
              <a:rPr lang="en-US" b="0" i="0" dirty="0">
                <a:solidFill>
                  <a:srgbClr val="D1D5DB"/>
                </a:solidFill>
                <a:effectLst/>
                <a:latin typeface="+mn-lt"/>
              </a:rPr>
              <a:t>Each leaf node in the vocabulary tree corresponds to a "visual word" and represents a cluster of similar SIFT descriptors. The leaf nodes are where the actual image descriptors from the training set are stored.</a:t>
            </a:r>
          </a:p>
          <a:p>
            <a:pPr marL="228600" indent="-228600" algn="l">
              <a:buFont typeface="+mj-lt"/>
              <a:buAutoNum type="arabicPeriod"/>
            </a:pPr>
            <a:r>
              <a:rPr lang="en-US" b="0" i="0" dirty="0">
                <a:solidFill>
                  <a:srgbClr val="D1D5DB"/>
                </a:solidFill>
                <a:effectLst/>
                <a:latin typeface="+mn-lt"/>
              </a:rPr>
              <a:t>To use the vocabulary tree for image retrieval or object recognition, SIFT descriptors are extracted from a query image and then propagated down the tree. Each descriptor "votes" for the most similar leaf node (or visual word) it encounters.</a:t>
            </a:r>
          </a:p>
          <a:p>
            <a:pPr marL="228600" indent="-228600" algn="l">
              <a:buFont typeface="+mj-lt"/>
              <a:buAutoNum type="arabicPeriod"/>
            </a:pPr>
            <a:r>
              <a:rPr lang="en-US" b="0" i="0" dirty="0">
                <a:solidFill>
                  <a:srgbClr val="D1D5DB"/>
                </a:solidFill>
                <a:effectLst/>
                <a:latin typeface="+mn-lt"/>
              </a:rPr>
              <a:t>Votes are accumulated in an inverted file to form a histogram that represents the frequency of occurrence of each visual word in the image. The paper refers to this histogram as the "bag of words" representation of an image.</a:t>
            </a:r>
          </a:p>
          <a:p>
            <a:endParaRPr lang="en-US" dirty="0"/>
          </a:p>
        </p:txBody>
      </p:sp>
      <p:sp>
        <p:nvSpPr>
          <p:cNvPr id="4" name="Slide Number Placeholder 3"/>
          <p:cNvSpPr>
            <a:spLocks noGrp="1"/>
          </p:cNvSpPr>
          <p:nvPr>
            <p:ph type="sldNum" sz="quarter" idx="5"/>
          </p:nvPr>
        </p:nvSpPr>
        <p:spPr/>
        <p:txBody>
          <a:bodyPr/>
          <a:lstStyle/>
          <a:p>
            <a:fld id="{069EEA91-27B2-434F-B11E-8C521416F7CD}" type="slidenum">
              <a:rPr lang="en-US" smtClean="0"/>
              <a:t>9</a:t>
            </a:fld>
            <a:endParaRPr lang="en-US"/>
          </a:p>
        </p:txBody>
      </p:sp>
    </p:spTree>
    <p:extLst>
      <p:ext uri="{BB962C8B-B14F-4D97-AF65-F5344CB8AC3E}">
        <p14:creationId xmlns:p14="http://schemas.microsoft.com/office/powerpoint/2010/main" val="3646461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DF16-18DC-318C-3AC0-008A016789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8B030B-8EFC-0B49-F9DC-13E951753FE5}"/>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62C39B96-A661-BA2A-5194-A2A24BA65255}"/>
              </a:ext>
            </a:extLst>
          </p:cNvPr>
          <p:cNvSpPr/>
          <p:nvPr userDrawn="1"/>
        </p:nvSpPr>
        <p:spPr>
          <a:xfrm>
            <a:off x="0" y="6324600"/>
            <a:ext cx="12192000" cy="533400"/>
          </a:xfrm>
          <a:prstGeom prst="rect">
            <a:avLst/>
          </a:prstGeom>
          <a:gradFill flip="none" rotWithShape="1">
            <a:gsLst>
              <a:gs pos="31000">
                <a:schemeClr val="accent6">
                  <a:lumMod val="75000"/>
                </a:schemeClr>
              </a:gs>
              <a:gs pos="100000">
                <a:srgbClr val="1919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Slide Number Placeholder 5">
            <a:extLst>
              <a:ext uri="{FF2B5EF4-FFF2-40B4-BE49-F238E27FC236}">
                <a16:creationId xmlns:a16="http://schemas.microsoft.com/office/drawing/2014/main" id="{4D3712AB-6075-66BE-6F31-3E311B2CD840}"/>
              </a:ext>
            </a:extLst>
          </p:cNvPr>
          <p:cNvSpPr>
            <a:spLocks noGrp="1"/>
          </p:cNvSpPr>
          <p:nvPr>
            <p:ph type="sldNum" sz="quarter" idx="4"/>
          </p:nvPr>
        </p:nvSpPr>
        <p:spPr>
          <a:xfrm>
            <a:off x="9753600" y="6356351"/>
            <a:ext cx="15240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mn-lt"/>
              </a:defRPr>
            </a:lvl1pPr>
          </a:lstStyle>
          <a:p>
            <a:pPr>
              <a:defRPr/>
            </a:pPr>
            <a:r>
              <a:rPr lang="en-US"/>
              <a:t>Date</a:t>
            </a:r>
          </a:p>
        </p:txBody>
      </p:sp>
      <p:pic>
        <p:nvPicPr>
          <p:cNvPr id="16" name="Picture 2">
            <a:extLst>
              <a:ext uri="{FF2B5EF4-FFF2-40B4-BE49-F238E27FC236}">
                <a16:creationId xmlns:a16="http://schemas.microsoft.com/office/drawing/2014/main" id="{4EB4899F-2EBA-E338-4EDA-671AF4C09AE8}"/>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259882" y="6429375"/>
            <a:ext cx="390785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0312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4290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1928812"/>
            <a:ext cx="10363200" cy="1500187"/>
          </a:xfrm>
        </p:spPr>
        <p:txBody>
          <a:bodyPr anchor="b"/>
          <a:lstStyle>
            <a:lvl1pPr marL="0" indent="0">
              <a:buNone/>
              <a:defRPr sz="2000">
                <a:solidFill>
                  <a:schemeClr val="bg1">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lvl1pPr>
          </a:lstStyle>
          <a:p>
            <a:pPr>
              <a:defRPr/>
            </a:pPr>
            <a:fld id="{83ABCFDB-3293-43D0-B5A2-8677E8934DA7}" type="slidenum">
              <a:rPr lang="en-US"/>
              <a:pPr>
                <a:defRPr/>
              </a:pPr>
              <a:t>‹#›</a:t>
            </a:fld>
            <a:endParaRPr lang="en-US"/>
          </a:p>
        </p:txBody>
      </p:sp>
    </p:spTree>
    <p:extLst>
      <p:ext uri="{BB962C8B-B14F-4D97-AF65-F5344CB8AC3E}">
        <p14:creationId xmlns:p14="http://schemas.microsoft.com/office/powerpoint/2010/main" val="25471363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pPr>
              <a:defRPr/>
            </a:pPr>
            <a:fld id="{5AF7E991-B9CB-4B0D-995E-09EBBA2230A8}" type="slidenum">
              <a:rPr lang="en-US"/>
              <a:pPr>
                <a:defRPr/>
              </a:pPr>
              <a:t>‹#›</a:t>
            </a:fld>
            <a:endParaRPr lang="en-US"/>
          </a:p>
        </p:txBody>
      </p:sp>
    </p:spTree>
    <p:extLst>
      <p:ext uri="{BB962C8B-B14F-4D97-AF65-F5344CB8AC3E}">
        <p14:creationId xmlns:p14="http://schemas.microsoft.com/office/powerpoint/2010/main" val="8953320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8222C4-DC36-4DDF-34A6-12E4F3D721A1}"/>
              </a:ext>
            </a:extLst>
          </p:cNvPr>
          <p:cNvSpPr/>
          <p:nvPr userDrawn="1"/>
        </p:nvSpPr>
        <p:spPr bwMode="auto">
          <a:xfrm>
            <a:off x="0" y="1003300"/>
            <a:ext cx="12192000" cy="53212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pPr>
              <a:defRPr/>
            </a:pPr>
            <a:fld id="{5AF7E991-B9CB-4B0D-995E-09EBBA2230A8}" type="slidenum">
              <a:rPr lang="en-US"/>
              <a:pPr>
                <a:defRPr/>
              </a:pPr>
              <a:t>‹#›</a:t>
            </a:fld>
            <a:endParaRPr lang="en-US"/>
          </a:p>
        </p:txBody>
      </p:sp>
    </p:spTree>
    <p:extLst>
      <p:ext uri="{BB962C8B-B14F-4D97-AF65-F5344CB8AC3E}">
        <p14:creationId xmlns:p14="http://schemas.microsoft.com/office/powerpoint/2010/main" val="19471864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914400" y="1143000"/>
            <a:ext cx="5080000" cy="5181600"/>
          </a:xfrm>
        </p:spPr>
        <p:txBody>
          <a:bodyPr/>
          <a:lstStyle>
            <a:lvl1pPr>
              <a:defRPr sz="2800">
                <a:solidFill>
                  <a:schemeClr val="bg1">
                    <a:lumMod val="75000"/>
                  </a:schemeClr>
                </a:solidFill>
              </a:defRPr>
            </a:lvl1pPr>
            <a:lvl2pPr>
              <a:defRPr sz="2400">
                <a:solidFill>
                  <a:schemeClr val="bg1">
                    <a:lumMod val="75000"/>
                  </a:schemeClr>
                </a:solidFill>
              </a:defRPr>
            </a:lvl2pPr>
            <a:lvl3pPr>
              <a:defRPr sz="2000">
                <a:solidFill>
                  <a:schemeClr val="bg1">
                    <a:lumMod val="75000"/>
                  </a:schemeClr>
                </a:solidFill>
              </a:defRPr>
            </a:lvl3pPr>
            <a:lvl4pPr>
              <a:defRPr sz="1800">
                <a:solidFill>
                  <a:schemeClr val="bg1">
                    <a:lumMod val="75000"/>
                  </a:schemeClr>
                </a:solidFill>
              </a:defRPr>
            </a:lvl4pPr>
            <a:lvl5pPr>
              <a:defRPr sz="1800">
                <a:solidFill>
                  <a:schemeClr val="bg1">
                    <a:lumMod val="7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43000"/>
            <a:ext cx="5080000" cy="5181600"/>
          </a:xfrm>
        </p:spPr>
        <p:txBody>
          <a:bodyPr/>
          <a:lstStyle>
            <a:lvl1pPr>
              <a:defRPr sz="2800">
                <a:solidFill>
                  <a:schemeClr val="bg1">
                    <a:lumMod val="75000"/>
                  </a:schemeClr>
                </a:solidFill>
              </a:defRPr>
            </a:lvl1pPr>
            <a:lvl2pPr>
              <a:defRPr sz="2400">
                <a:solidFill>
                  <a:schemeClr val="bg1">
                    <a:lumMod val="75000"/>
                  </a:schemeClr>
                </a:solidFill>
              </a:defRPr>
            </a:lvl2pPr>
            <a:lvl3pPr>
              <a:defRPr sz="2000">
                <a:solidFill>
                  <a:schemeClr val="bg1">
                    <a:lumMod val="75000"/>
                  </a:schemeClr>
                </a:solidFill>
              </a:defRPr>
            </a:lvl3pPr>
            <a:lvl4pPr>
              <a:defRPr sz="1800">
                <a:solidFill>
                  <a:schemeClr val="bg1">
                    <a:lumMod val="75000"/>
                  </a:schemeClr>
                </a:solidFill>
              </a:defRPr>
            </a:lvl4pPr>
            <a:lvl5pPr>
              <a:defRPr sz="1800">
                <a:solidFill>
                  <a:schemeClr val="bg1">
                    <a:lumMod val="7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pPr>
              <a:defRPr/>
            </a:pPr>
            <a:fld id="{197503CE-23C8-4C7F-8678-50F60E6C33E8}" type="slidenum">
              <a:rPr lang="en-US"/>
              <a:pPr>
                <a:defRPr/>
              </a:pPr>
              <a:t>‹#›</a:t>
            </a:fld>
            <a:endParaRPr lang="en-US"/>
          </a:p>
        </p:txBody>
      </p:sp>
    </p:spTree>
    <p:extLst>
      <p:ext uri="{BB962C8B-B14F-4D97-AF65-F5344CB8AC3E}">
        <p14:creationId xmlns:p14="http://schemas.microsoft.com/office/powerpoint/2010/main" val="17718388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a:lvl1pPr>
          </a:lstStyle>
          <a:p>
            <a:pPr>
              <a:defRPr/>
            </a:pPr>
            <a:fld id="{646CCEE3-BBE4-4FDA-93D7-1E76BF6ACBF9}" type="slidenum">
              <a:rPr lang="en-US"/>
              <a:pPr>
                <a:defRPr/>
              </a:pPr>
              <a:t>‹#›</a:t>
            </a:fld>
            <a:endParaRPr lang="en-US"/>
          </a:p>
        </p:txBody>
      </p:sp>
    </p:spTree>
    <p:extLst>
      <p:ext uri="{BB962C8B-B14F-4D97-AF65-F5344CB8AC3E}">
        <p14:creationId xmlns:p14="http://schemas.microsoft.com/office/powerpoint/2010/main" val="18709811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80A40-C7E7-3364-3425-345BCDEB1DF9}"/>
              </a:ext>
            </a:extLst>
          </p:cNvPr>
          <p:cNvSpPr/>
          <p:nvPr userDrawn="1"/>
        </p:nvSpPr>
        <p:spPr>
          <a:xfrm>
            <a:off x="0" y="6324600"/>
            <a:ext cx="12192000" cy="533400"/>
          </a:xfrm>
          <a:prstGeom prst="rect">
            <a:avLst/>
          </a:prstGeom>
          <a:gradFill flip="none" rotWithShape="1">
            <a:gsLst>
              <a:gs pos="31000">
                <a:schemeClr val="accent6">
                  <a:lumMod val="75000"/>
                </a:schemeClr>
              </a:gs>
              <a:gs pos="100000">
                <a:srgbClr val="1919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en-US"/>
          </a:p>
        </p:txBody>
      </p:sp>
      <p:sp>
        <p:nvSpPr>
          <p:cNvPr id="6" name="Slide Number Placeholder 5">
            <a:extLst>
              <a:ext uri="{FF2B5EF4-FFF2-40B4-BE49-F238E27FC236}">
                <a16:creationId xmlns:a16="http://schemas.microsoft.com/office/drawing/2014/main" id="{135752D3-4AFE-3E29-32D9-8E105EBF5319}"/>
              </a:ext>
            </a:extLst>
          </p:cNvPr>
          <p:cNvSpPr>
            <a:spLocks noGrp="1"/>
          </p:cNvSpPr>
          <p:nvPr>
            <p:ph type="sldNum" sz="quarter" idx="4"/>
          </p:nvPr>
        </p:nvSpPr>
        <p:spPr>
          <a:xfrm>
            <a:off x="9753600" y="6356351"/>
            <a:ext cx="15240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mn-lt"/>
              </a:defRPr>
            </a:lvl1pPr>
          </a:lstStyle>
          <a:p>
            <a:pPr>
              <a:defRPr/>
            </a:pPr>
            <a:fld id="{5BBDA3A2-4B22-4956-BA3A-03CBB56A5E4F}" type="slidenum">
              <a:rPr lang="en-US"/>
              <a:pPr>
                <a:defRPr/>
              </a:pPr>
              <a:t>‹#›</a:t>
            </a:fld>
            <a:endParaRPr lang="en-US"/>
          </a:p>
        </p:txBody>
      </p:sp>
      <p:pic>
        <p:nvPicPr>
          <p:cNvPr id="9" name="Picture 2">
            <a:extLst>
              <a:ext uri="{FF2B5EF4-FFF2-40B4-BE49-F238E27FC236}">
                <a16:creationId xmlns:a16="http://schemas.microsoft.com/office/drawing/2014/main" id="{84330BD6-625E-D1FA-61F2-59984CA3A8A6}"/>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259882" y="6429375"/>
            <a:ext cx="390785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5885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31000">
              <a:srgbClr val="11112E"/>
            </a:gs>
            <a:gs pos="100000">
              <a:srgbClr val="090921"/>
            </a:gs>
          </a:gsLst>
          <a:lin ang="5400000" scaled="1"/>
        </a:gradFill>
        <a:effectLst/>
      </p:bgPr>
    </p:bg>
    <p:spTree>
      <p:nvGrpSpPr>
        <p:cNvPr id="1" name=""/>
        <p:cNvGrpSpPr/>
        <p:nvPr/>
      </p:nvGrpSpPr>
      <p:grpSpPr>
        <a:xfrm>
          <a:off x="0" y="0"/>
          <a:ext cx="0" cy="0"/>
          <a:chOff x="0" y="0"/>
          <a:chExt cx="0" cy="0"/>
        </a:xfrm>
      </p:grpSpPr>
      <p:sp>
        <p:nvSpPr>
          <p:cNvPr id="7" name="Rectangle 6"/>
          <p:cNvSpPr/>
          <p:nvPr userDrawn="1"/>
        </p:nvSpPr>
        <p:spPr>
          <a:xfrm>
            <a:off x="0" y="6324600"/>
            <a:ext cx="12192000" cy="533400"/>
          </a:xfrm>
          <a:prstGeom prst="rect">
            <a:avLst/>
          </a:prstGeom>
          <a:gradFill flip="none" rotWithShape="1">
            <a:gsLst>
              <a:gs pos="31000">
                <a:schemeClr val="accent6">
                  <a:lumMod val="75000"/>
                </a:schemeClr>
              </a:gs>
              <a:gs pos="100000">
                <a:srgbClr val="1919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en-US"/>
          </a:p>
        </p:txBody>
      </p:sp>
      <p:sp>
        <p:nvSpPr>
          <p:cNvPr id="1026" name="Rectangle 2"/>
          <p:cNvSpPr>
            <a:spLocks noGrp="1" noChangeArrowheads="1"/>
          </p:cNvSpPr>
          <p:nvPr>
            <p:ph type="title"/>
          </p:nvPr>
        </p:nvSpPr>
        <p:spPr bwMode="auto">
          <a:xfrm>
            <a:off x="914400" y="152400"/>
            <a:ext cx="1036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143000"/>
            <a:ext cx="10363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43" name="Line 19"/>
          <p:cNvSpPr>
            <a:spLocks noChangeShapeType="1"/>
          </p:cNvSpPr>
          <p:nvPr userDrawn="1"/>
        </p:nvSpPr>
        <p:spPr bwMode="auto">
          <a:xfrm>
            <a:off x="0" y="990600"/>
            <a:ext cx="12192000" cy="0"/>
          </a:xfrm>
          <a:prstGeom prst="line">
            <a:avLst/>
          </a:prstGeom>
          <a:noFill/>
          <a:ln w="38100">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 name="Slide Number Placeholder 5"/>
          <p:cNvSpPr>
            <a:spLocks noGrp="1"/>
          </p:cNvSpPr>
          <p:nvPr>
            <p:ph type="sldNum" sz="quarter" idx="4"/>
          </p:nvPr>
        </p:nvSpPr>
        <p:spPr>
          <a:xfrm>
            <a:off x="9753600" y="6356351"/>
            <a:ext cx="15240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mn-lt"/>
              </a:defRPr>
            </a:lvl1pPr>
          </a:lstStyle>
          <a:p>
            <a:pPr>
              <a:defRPr/>
            </a:pPr>
            <a:fld id="{5BBDA3A2-4B22-4956-BA3A-03CBB56A5E4F}" type="slidenum">
              <a:rPr lang="en-US"/>
              <a:pPr>
                <a:defRPr/>
              </a:pPr>
              <a:t>‹#›</a:t>
            </a:fld>
            <a:endParaRPr lang="en-US"/>
          </a:p>
        </p:txBody>
      </p:sp>
      <p:pic>
        <p:nvPicPr>
          <p:cNvPr id="11" name="Picture 2"/>
          <p:cNvPicPr>
            <a:picLocks noChangeAspect="1" noChangeArrowheads="1"/>
          </p:cNvPicPr>
          <p:nvPr userDrawn="1"/>
        </p:nvPicPr>
        <p:blipFill>
          <a:blip r:embed="rId9" cstate="print">
            <a:extLst>
              <a:ext uri="{28A0092B-C50C-407E-A947-70E740481C1C}">
                <a14:useLocalDpi xmlns:a14="http://schemas.microsoft.com/office/drawing/2010/main"/>
              </a:ext>
            </a:extLst>
          </a:blip>
          <a:srcRect/>
          <a:stretch>
            <a:fillRect/>
          </a:stretch>
        </p:blipFill>
        <p:spPr bwMode="auto">
          <a:xfrm>
            <a:off x="259882" y="6429375"/>
            <a:ext cx="390785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990008"/>
      </p:ext>
    </p:extLst>
  </p:cSld>
  <p:clrMap bg1="lt1" tx1="dk1" bg2="lt2" tx2="dk2" accent1="accent1" accent2="accent2" accent3="accent3" accent4="accent4" accent5="accent5" accent6="accent6" hlink="hlink" folHlink="folHlink"/>
  <p:sldLayoutIdLst>
    <p:sldLayoutId id="2147483674" r:id="rId1"/>
    <p:sldLayoutId id="2147483663" r:id="rId2"/>
    <p:sldLayoutId id="2147483662" r:id="rId3"/>
    <p:sldLayoutId id="2147483675" r:id="rId4"/>
    <p:sldLayoutId id="2147483664" r:id="rId5"/>
    <p:sldLayoutId id="2147483666" r:id="rId6"/>
    <p:sldLayoutId id="2147483661" r:id="rId7"/>
  </p:sldLayoutIdLst>
  <p:transition>
    <p:fade/>
  </p:transition>
  <p:hf hdr="0" ftr="0" dt="0"/>
  <p:txStyles>
    <p:titleStyle>
      <a:lvl1pPr algn="ctr" rtl="0" eaLnBrk="0" fontAlgn="base" hangingPunct="0">
        <a:spcBef>
          <a:spcPct val="0"/>
        </a:spcBef>
        <a:spcAft>
          <a:spcPct val="0"/>
        </a:spcAft>
        <a:defRPr sz="4400" b="1">
          <a:solidFill>
            <a:schemeClr val="bg1"/>
          </a:solidFill>
          <a:latin typeface="+mj-lt"/>
          <a:ea typeface="+mj-ea"/>
          <a:cs typeface="+mj-cs"/>
        </a:defRPr>
      </a:lvl1pPr>
      <a:lvl2pPr algn="ctr" rtl="0" eaLnBrk="0" fontAlgn="base" hangingPunct="0">
        <a:spcBef>
          <a:spcPct val="0"/>
        </a:spcBef>
        <a:spcAft>
          <a:spcPct val="0"/>
        </a:spcAft>
        <a:defRPr sz="4400" b="1">
          <a:solidFill>
            <a:srgbClr val="000099"/>
          </a:solidFill>
          <a:latin typeface="Times New Roman" pitchFamily="18" charset="0"/>
        </a:defRPr>
      </a:lvl2pPr>
      <a:lvl3pPr algn="ctr" rtl="0" eaLnBrk="0" fontAlgn="base" hangingPunct="0">
        <a:spcBef>
          <a:spcPct val="0"/>
        </a:spcBef>
        <a:spcAft>
          <a:spcPct val="0"/>
        </a:spcAft>
        <a:defRPr sz="4400" b="1">
          <a:solidFill>
            <a:srgbClr val="000099"/>
          </a:solidFill>
          <a:latin typeface="Times New Roman" pitchFamily="18" charset="0"/>
        </a:defRPr>
      </a:lvl3pPr>
      <a:lvl4pPr algn="ctr" rtl="0" eaLnBrk="0" fontAlgn="base" hangingPunct="0">
        <a:spcBef>
          <a:spcPct val="0"/>
        </a:spcBef>
        <a:spcAft>
          <a:spcPct val="0"/>
        </a:spcAft>
        <a:defRPr sz="4400" b="1">
          <a:solidFill>
            <a:srgbClr val="000099"/>
          </a:solidFill>
          <a:latin typeface="Times New Roman" pitchFamily="18" charset="0"/>
        </a:defRPr>
      </a:lvl4pPr>
      <a:lvl5pPr algn="ctr" rtl="0" eaLnBrk="0" fontAlgn="base" hangingPunct="0">
        <a:spcBef>
          <a:spcPct val="0"/>
        </a:spcBef>
        <a:spcAft>
          <a:spcPct val="0"/>
        </a:spcAft>
        <a:defRPr sz="4400" b="1">
          <a:solidFill>
            <a:srgbClr val="000099"/>
          </a:solidFill>
          <a:latin typeface="Times New Roman" pitchFamily="18" charset="0"/>
        </a:defRPr>
      </a:lvl5pPr>
      <a:lvl6pPr marL="457200" algn="ctr" rtl="0" eaLnBrk="0" fontAlgn="base" hangingPunct="0">
        <a:spcBef>
          <a:spcPct val="0"/>
        </a:spcBef>
        <a:spcAft>
          <a:spcPct val="0"/>
        </a:spcAft>
        <a:defRPr sz="4400" b="1">
          <a:solidFill>
            <a:srgbClr val="000099"/>
          </a:solidFill>
          <a:latin typeface="Times New Roman" pitchFamily="18" charset="0"/>
        </a:defRPr>
      </a:lvl6pPr>
      <a:lvl7pPr marL="914400" algn="ctr" rtl="0" eaLnBrk="0" fontAlgn="base" hangingPunct="0">
        <a:spcBef>
          <a:spcPct val="0"/>
        </a:spcBef>
        <a:spcAft>
          <a:spcPct val="0"/>
        </a:spcAft>
        <a:defRPr sz="4400" b="1">
          <a:solidFill>
            <a:srgbClr val="000099"/>
          </a:solidFill>
          <a:latin typeface="Times New Roman" pitchFamily="18" charset="0"/>
        </a:defRPr>
      </a:lvl7pPr>
      <a:lvl8pPr marL="1371600" algn="ctr" rtl="0" eaLnBrk="0" fontAlgn="base" hangingPunct="0">
        <a:spcBef>
          <a:spcPct val="0"/>
        </a:spcBef>
        <a:spcAft>
          <a:spcPct val="0"/>
        </a:spcAft>
        <a:defRPr sz="4400" b="1">
          <a:solidFill>
            <a:srgbClr val="000099"/>
          </a:solidFill>
          <a:latin typeface="Times New Roman" pitchFamily="18" charset="0"/>
        </a:defRPr>
      </a:lvl8pPr>
      <a:lvl9pPr marL="1828800" algn="ctr" rtl="0" eaLnBrk="0" fontAlgn="base" hangingPunct="0">
        <a:spcBef>
          <a:spcPct val="0"/>
        </a:spcBef>
        <a:spcAft>
          <a:spcPct val="0"/>
        </a:spcAft>
        <a:defRPr sz="4400" b="1">
          <a:solidFill>
            <a:srgbClr val="000099"/>
          </a:solidFill>
          <a:latin typeface="Times New Roman" pitchFamily="18" charset="0"/>
        </a:defRPr>
      </a:lvl9pPr>
    </p:titleStyle>
    <p:bodyStyle>
      <a:lvl1pPr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200">
          <a:solidFill>
            <a:schemeClr val="bg1">
              <a:lumMod val="95000"/>
            </a:schemeClr>
          </a:solidFill>
          <a:latin typeface="+mn-lt"/>
          <a:ea typeface="+mn-ea"/>
          <a:cs typeface="+mn-cs"/>
        </a:defRPr>
      </a:lvl1pPr>
      <a:lvl2pPr marL="457200"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bg1">
              <a:lumMod val="95000"/>
            </a:schemeClr>
          </a:solidFill>
          <a:latin typeface="+mn-lt"/>
        </a:defRPr>
      </a:lvl2pPr>
      <a:lvl3pPr marL="9159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bg1">
              <a:lumMod val="95000"/>
            </a:schemeClr>
          </a:solidFill>
          <a:latin typeface="+mn-lt"/>
        </a:defRPr>
      </a:lvl3pPr>
      <a:lvl4pPr marL="13731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bg1">
              <a:lumMod val="95000"/>
            </a:schemeClr>
          </a:solidFill>
          <a:latin typeface="+mn-lt"/>
        </a:defRPr>
      </a:lvl4pPr>
      <a:lvl5pPr marL="18303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bg1">
              <a:lumMod val="95000"/>
            </a:schemeClr>
          </a:solidFill>
          <a:latin typeface="+mn-lt"/>
        </a:defRPr>
      </a:lvl5pPr>
      <a:lvl6pPr marL="22875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tx1"/>
          </a:solidFill>
          <a:latin typeface="+mn-lt"/>
        </a:defRPr>
      </a:lvl6pPr>
      <a:lvl7pPr marL="27447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tx1"/>
          </a:solidFill>
          <a:latin typeface="+mn-lt"/>
        </a:defRPr>
      </a:lvl7pPr>
      <a:lvl8pPr marL="32019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tx1"/>
          </a:solidFill>
          <a:latin typeface="+mn-lt"/>
        </a:defRPr>
      </a:lvl8pPr>
      <a:lvl9pPr marL="36591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F26B43"/>
          </p15:clr>
        </p15:guide>
        <p15:guide id="2" pos="7104" userDrawn="1">
          <p15:clr>
            <a:srgbClr val="F26B43"/>
          </p15:clr>
        </p15:guide>
        <p15:guide id="3" pos="3840" userDrawn="1">
          <p15:clr>
            <a:srgbClr val="F26B43"/>
          </p15:clr>
        </p15:guide>
        <p15:guide id="4" pos="51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ieeexplore-ieee-org.offcampus.lib.washington.edu/document/1641018"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inst.eecs.berkeley.edu/~cs294-6/fa06/papers/nister_stewenius_cvpr2006.pdf"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https://www.sciencedirect.com/science/article/pii/S0924271622000727?casa_token=zgSYJo0pxlkAAAAA:ns8QlVg6kUaLLrPQ9M3hH38NnMLNZnqPwuGhwjG1PEY4LqqhLCuIVwHKjOSYZ38YQO_U5uSEkA" TargetMode="External"/><Relationship Id="rId4" Type="http://schemas.openxmlformats.org/officeDocument/2006/relationships/hyperlink" Target="https://www.robots.ox.ac.uk/~vgg/publications/2003/Sivic03/sivic03.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28000"/>
                    </a14:imgEffect>
                    <a14:imgEffect>
                      <a14:colorTemperature colorTemp="4846"/>
                    </a14:imgEffect>
                    <a14:imgEffect>
                      <a14:brightnessContrast bright="24000"/>
                    </a14:imgEffect>
                  </a14:imgLayer>
                </a14:imgProps>
              </a:ext>
              <a:ext uri="{28A0092B-C50C-407E-A947-70E740481C1C}">
                <a14:useLocalDpi xmlns:a14="http://schemas.microsoft.com/office/drawing/2010/main"/>
              </a:ext>
            </a:extLst>
          </a:blip>
          <a:srcRect/>
          <a:tile tx="2705100" ty="-1028700" sx="50000" sy="50000" flip="none" algn="ctr"/>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A99B1E-4479-3EDA-B283-DBD14B1EDADA}"/>
              </a:ext>
            </a:extLst>
          </p:cNvPr>
          <p:cNvSpPr/>
          <p:nvPr/>
        </p:nvSpPr>
        <p:spPr bwMode="auto">
          <a:xfrm>
            <a:off x="0" y="0"/>
            <a:ext cx="12192000" cy="6327775"/>
          </a:xfrm>
          <a:prstGeom prst="rect">
            <a:avLst/>
          </a:prstGeom>
          <a:gradFill flip="none" rotWithShape="1">
            <a:gsLst>
              <a:gs pos="10000">
                <a:srgbClr val="000000">
                  <a:alpha val="1000"/>
                </a:srgbClr>
              </a:gs>
              <a:gs pos="44000">
                <a:schemeClr val="tx1">
                  <a:alpha val="41000"/>
                </a:schemeClr>
              </a:gs>
              <a:gs pos="100000">
                <a:schemeClr val="tx1">
                  <a:alpha val="45628"/>
                </a:schemeClr>
              </a:gs>
            </a:gsLst>
            <a:path path="circle">
              <a:fillToRect l="100000" b="100000"/>
            </a:path>
            <a:tileRect t="-100000" r="-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2BCF7286-0E08-0AF2-810E-F44FA8DF771B}"/>
              </a:ext>
            </a:extLst>
          </p:cNvPr>
          <p:cNvSpPr>
            <a:spLocks noGrp="1"/>
          </p:cNvSpPr>
          <p:nvPr>
            <p:ph type="ctrTitle"/>
          </p:nvPr>
        </p:nvSpPr>
        <p:spPr>
          <a:xfrm>
            <a:off x="850005" y="530225"/>
            <a:ext cx="10567115" cy="2609216"/>
          </a:xfrm>
        </p:spPr>
        <p:txBody>
          <a:bodyPr/>
          <a:lstStyle/>
          <a:p>
            <a:br>
              <a:rPr lang="en-US" sz="7200" dirty="0"/>
            </a:br>
            <a:br>
              <a:rPr lang="en-US" sz="7200" dirty="0"/>
            </a:br>
            <a:r>
              <a:rPr lang="en-US" dirty="0"/>
              <a:t> Scalable Recognition with a Vocabulary Tree</a:t>
            </a:r>
            <a:br>
              <a:rPr lang="en-US" sz="4000" b="0" dirty="0">
                <a:solidFill>
                  <a:schemeClr val="bg1">
                    <a:lumMod val="95000"/>
                  </a:schemeClr>
                </a:solidFill>
                <a:latin typeface="+mn-lt"/>
              </a:rPr>
            </a:br>
            <a:endParaRPr lang="en-US" sz="3600" b="0" u="sng" dirty="0">
              <a:solidFill>
                <a:schemeClr val="bg1">
                  <a:lumMod val="95000"/>
                </a:schemeClr>
              </a:solidFill>
              <a:latin typeface="+mn-lt"/>
            </a:endParaRPr>
          </a:p>
        </p:txBody>
      </p:sp>
      <p:sp>
        <p:nvSpPr>
          <p:cNvPr id="3" name="Subtitle 2">
            <a:extLst>
              <a:ext uri="{FF2B5EF4-FFF2-40B4-BE49-F238E27FC236}">
                <a16:creationId xmlns:a16="http://schemas.microsoft.com/office/drawing/2014/main" id="{A85112A7-CF64-494A-003B-D7848060E4CF}"/>
              </a:ext>
            </a:extLst>
          </p:cNvPr>
          <p:cNvSpPr>
            <a:spLocks noGrp="1"/>
          </p:cNvSpPr>
          <p:nvPr>
            <p:ph type="subTitle" idx="1"/>
          </p:nvPr>
        </p:nvSpPr>
        <p:spPr>
          <a:xfrm>
            <a:off x="1524000" y="2909874"/>
            <a:ext cx="9144000" cy="2877467"/>
          </a:xfrm>
        </p:spPr>
        <p:txBody>
          <a:bodyPr/>
          <a:lstStyle/>
          <a:p>
            <a:r>
              <a:rPr lang="en-US" sz="2000" b="1" dirty="0">
                <a:solidFill>
                  <a:schemeClr val="bg1"/>
                </a:solidFill>
              </a:rPr>
              <a:t>Authors:</a:t>
            </a:r>
            <a:r>
              <a:rPr lang="en-US" sz="2000" b="1" dirty="0">
                <a:solidFill>
                  <a:schemeClr val="bg1">
                    <a:lumMod val="95000"/>
                  </a:schemeClr>
                </a:solidFill>
              </a:rPr>
              <a:t> </a:t>
            </a:r>
            <a:r>
              <a:rPr lang="en-US" sz="2000" dirty="0">
                <a:ea typeface="+mn-lt"/>
                <a:cs typeface="+mn-lt"/>
              </a:rPr>
              <a:t> David </a:t>
            </a:r>
            <a:r>
              <a:rPr lang="en-US" sz="2000">
                <a:ea typeface="+mn-lt"/>
                <a:cs typeface="+mn-lt"/>
              </a:rPr>
              <a:t>Nistér</a:t>
            </a:r>
            <a:r>
              <a:rPr lang="en-US" sz="2000" dirty="0">
                <a:ea typeface="+mn-lt"/>
                <a:cs typeface="+mn-lt"/>
              </a:rPr>
              <a:t> and Henrik </a:t>
            </a:r>
            <a:r>
              <a:rPr lang="en-US" sz="2000">
                <a:ea typeface="+mn-lt"/>
                <a:cs typeface="+mn-lt"/>
              </a:rPr>
              <a:t>Stewénius</a:t>
            </a:r>
            <a:endParaRPr lang="en-US" sz="2000" b="1" dirty="0">
              <a:solidFill>
                <a:schemeClr val="bg1">
                  <a:lumMod val="95000"/>
                </a:schemeClr>
              </a:solidFill>
            </a:endParaRPr>
          </a:p>
          <a:p>
            <a:r>
              <a:rPr lang="en-US" sz="2000" i="1" dirty="0">
                <a:ea typeface="+mn-lt"/>
                <a:cs typeface="+mn-lt"/>
              </a:rPr>
              <a:t>Center for Visualization and Virtual Environments </a:t>
            </a:r>
            <a:br>
              <a:rPr lang="en-US" sz="2000" i="1" dirty="0">
                <a:ea typeface="+mn-lt"/>
                <a:cs typeface="+mn-lt"/>
              </a:rPr>
            </a:br>
            <a:r>
              <a:rPr lang="en-US" sz="2000" i="1" dirty="0">
                <a:ea typeface="+mn-lt"/>
                <a:cs typeface="+mn-lt"/>
              </a:rPr>
              <a:t>Department of Computer Science, University of Kentucky</a:t>
            </a:r>
            <a:endParaRPr lang="en-US" sz="2000" i="1" dirty="0">
              <a:solidFill>
                <a:srgbClr val="BFBFBF"/>
              </a:solidFill>
            </a:endParaRPr>
          </a:p>
          <a:p>
            <a:r>
              <a:rPr lang="en-US" sz="2000" dirty="0">
                <a:solidFill>
                  <a:schemeClr val="bg1"/>
                </a:solidFill>
              </a:rPr>
              <a:t>Paper Link:</a:t>
            </a:r>
            <a:r>
              <a:rPr lang="en-US" sz="2000" dirty="0">
                <a:solidFill>
                  <a:srgbClr val="BFBFBF"/>
                </a:solidFill>
              </a:rPr>
              <a:t> </a:t>
            </a:r>
            <a:r>
              <a:rPr lang="en-US" sz="2000" dirty="0">
                <a:solidFill>
                  <a:srgbClr val="BFBFBF"/>
                </a:solidFill>
                <a:hlinkClick r:id="rId5"/>
              </a:rPr>
              <a:t>View at Publisher</a:t>
            </a:r>
            <a:endParaRPr lang="en-US" sz="2000" dirty="0">
              <a:solidFill>
                <a:srgbClr val="BFBFBF"/>
              </a:solidFill>
            </a:endParaRPr>
          </a:p>
          <a:p>
            <a:endParaRPr lang="en-US" dirty="0">
              <a:solidFill>
                <a:srgbClr val="BFBFBF"/>
              </a:solidFill>
            </a:endParaRPr>
          </a:p>
          <a:p>
            <a:r>
              <a:rPr lang="en-US" sz="2400" b="0" dirty="0">
                <a:solidFill>
                  <a:schemeClr val="bg1"/>
                </a:solidFill>
                <a:latin typeface="+mn-lt"/>
              </a:rPr>
              <a:t>Paper Presentation</a:t>
            </a:r>
            <a:endParaRPr lang="en-US" dirty="0">
              <a:solidFill>
                <a:schemeClr val="bg1"/>
              </a:solidFill>
            </a:endParaRPr>
          </a:p>
          <a:p>
            <a:r>
              <a:rPr lang="en-US" dirty="0">
                <a:solidFill>
                  <a:schemeClr val="bg1"/>
                </a:solidFill>
              </a:rPr>
              <a:t>By Sugam Jaiswal, Josiah Zacharias, &amp; </a:t>
            </a:r>
            <a:r>
              <a:rPr lang="en-US">
                <a:solidFill>
                  <a:schemeClr val="bg1"/>
                </a:solidFill>
              </a:rPr>
              <a:t>Arsheya</a:t>
            </a:r>
            <a:r>
              <a:rPr lang="en-US" dirty="0">
                <a:solidFill>
                  <a:schemeClr val="bg1"/>
                </a:solidFill>
              </a:rPr>
              <a:t> Raj</a:t>
            </a:r>
          </a:p>
        </p:txBody>
      </p:sp>
    </p:spTree>
    <p:extLst>
      <p:ext uri="{BB962C8B-B14F-4D97-AF65-F5344CB8AC3E}">
        <p14:creationId xmlns:p14="http://schemas.microsoft.com/office/powerpoint/2010/main" val="25554933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099FF-1319-7786-46D8-482AC9865AD9}"/>
              </a:ext>
            </a:extLst>
          </p:cNvPr>
          <p:cNvSpPr>
            <a:spLocks noGrp="1"/>
          </p:cNvSpPr>
          <p:nvPr>
            <p:ph type="title"/>
          </p:nvPr>
        </p:nvSpPr>
        <p:spPr/>
        <p:txBody>
          <a:bodyPr/>
          <a:lstStyle/>
          <a:p>
            <a:r>
              <a:rPr lang="en-US" dirty="0"/>
              <a:t>Approach – Image Indexing</a:t>
            </a:r>
          </a:p>
        </p:txBody>
      </p:sp>
      <p:sp>
        <p:nvSpPr>
          <p:cNvPr id="6" name="Content Placeholder 5">
            <a:extLst>
              <a:ext uri="{FF2B5EF4-FFF2-40B4-BE49-F238E27FC236}">
                <a16:creationId xmlns:a16="http://schemas.microsoft.com/office/drawing/2014/main" id="{83E25207-3FA9-C32A-FBF4-5E114420DD02}"/>
              </a:ext>
            </a:extLst>
          </p:cNvPr>
          <p:cNvSpPr>
            <a:spLocks noGrp="1"/>
          </p:cNvSpPr>
          <p:nvPr>
            <p:ph idx="1"/>
          </p:nvPr>
        </p:nvSpPr>
        <p:spPr>
          <a:xfrm>
            <a:off x="914400" y="1143000"/>
            <a:ext cx="7035596" cy="5181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indent="-457200">
              <a:spcBef>
                <a:spcPts val="0"/>
              </a:spcBef>
              <a:spcAft>
                <a:spcPts val="1800"/>
              </a:spcAft>
              <a:buFont typeface="+mj-lt"/>
              <a:buAutoNum type="arabicPeriod"/>
            </a:pPr>
            <a:r>
              <a:rPr lang="en-US" sz="2200" b="1" dirty="0">
                <a:solidFill>
                  <a:srgbClr val="D1D5DB"/>
                </a:solidFill>
              </a:rPr>
              <a:t>Image Indexing: </a:t>
            </a:r>
            <a:r>
              <a:rPr lang="en-US" sz="2200" dirty="0">
                <a:solidFill>
                  <a:srgbClr val="D1D5DB"/>
                </a:solidFill>
              </a:rPr>
              <a:t>Map visual words to images where they occur by creating an "inverted file"</a:t>
            </a:r>
          </a:p>
          <a:p>
            <a:pPr marL="457200" indent="-457200">
              <a:spcBef>
                <a:spcPts val="0"/>
              </a:spcBef>
              <a:spcAft>
                <a:spcPts val="1800"/>
              </a:spcAft>
              <a:buFont typeface="+mj-lt"/>
              <a:buAutoNum type="arabicPeriod"/>
            </a:pPr>
            <a:r>
              <a:rPr lang="en-US" sz="2200" dirty="0">
                <a:solidFill>
                  <a:srgbClr val="D1D5DB"/>
                </a:solidFill>
              </a:rPr>
              <a:t>Descriptors from each image</a:t>
            </a:r>
            <a:r>
              <a:rPr lang="en-US" sz="2200" b="1" dirty="0">
                <a:solidFill>
                  <a:srgbClr val="D1D5DB"/>
                </a:solidFill>
              </a:rPr>
              <a:t> vote for the most similar leaf node</a:t>
            </a:r>
            <a:r>
              <a:rPr lang="en-US" sz="2200" dirty="0">
                <a:solidFill>
                  <a:srgbClr val="D1D5DB"/>
                </a:solidFill>
              </a:rPr>
              <a:t> in the Vocabulary Tree</a:t>
            </a:r>
          </a:p>
          <a:p>
            <a:pPr marL="457200" indent="-457200">
              <a:spcBef>
                <a:spcPts val="0"/>
              </a:spcBef>
              <a:spcAft>
                <a:spcPts val="1800"/>
              </a:spcAft>
              <a:buFont typeface="+mj-lt"/>
              <a:buAutoNum type="arabicPeriod"/>
            </a:pPr>
            <a:r>
              <a:rPr lang="en-US" sz="2200" b="1" dirty="0">
                <a:solidFill>
                  <a:srgbClr val="D1D5DB"/>
                </a:solidFill>
              </a:rPr>
              <a:t>Votes are stored in the inverted file</a:t>
            </a:r>
            <a:r>
              <a:rPr lang="en-US" sz="2200" dirty="0">
                <a:solidFill>
                  <a:srgbClr val="D1D5DB"/>
                </a:solidFill>
              </a:rPr>
              <a:t>, associating visual words with images</a:t>
            </a:r>
          </a:p>
          <a:p>
            <a:pPr marL="457200" indent="-457200">
              <a:spcBef>
                <a:spcPts val="0"/>
              </a:spcBef>
              <a:spcAft>
                <a:spcPts val="1800"/>
              </a:spcAft>
              <a:buFont typeface="+mj-lt"/>
              <a:buAutoNum type="arabicPeriod"/>
            </a:pPr>
            <a:r>
              <a:rPr lang="en-US" sz="2200" dirty="0">
                <a:solidFill>
                  <a:srgbClr val="D1D5DB"/>
                </a:solidFill>
              </a:rPr>
              <a:t>Resulting </a:t>
            </a:r>
            <a:r>
              <a:rPr lang="en-US" sz="2200" b="1" dirty="0">
                <a:solidFill>
                  <a:srgbClr val="D1D5DB"/>
                </a:solidFill>
              </a:rPr>
              <a:t>histogram (or bag of words) is used for image retrieval </a:t>
            </a:r>
            <a:r>
              <a:rPr lang="en-US" sz="2200" dirty="0">
                <a:solidFill>
                  <a:srgbClr val="D1D5DB"/>
                </a:solidFill>
              </a:rPr>
              <a:t>or recognition</a:t>
            </a:r>
          </a:p>
          <a:p>
            <a:pPr marL="457200" indent="-457200">
              <a:spcBef>
                <a:spcPts val="0"/>
              </a:spcBef>
              <a:spcAft>
                <a:spcPts val="1800"/>
              </a:spcAft>
              <a:buFont typeface="+mj-lt"/>
              <a:buAutoNum type="arabicPeriod"/>
            </a:pPr>
            <a:r>
              <a:rPr lang="en-US" sz="2200" b="1" dirty="0">
                <a:solidFill>
                  <a:srgbClr val="D1D5DB"/>
                </a:solidFill>
              </a:rPr>
              <a:t>Logarithmic indexing significantly reduces the size of descriptor vectors </a:t>
            </a:r>
            <a:r>
              <a:rPr lang="en-US" sz="2200" dirty="0">
                <a:solidFill>
                  <a:srgbClr val="D1D5DB"/>
                </a:solidFill>
              </a:rPr>
              <a:t>without compromising performance</a:t>
            </a:r>
          </a:p>
        </p:txBody>
      </p:sp>
      <p:sp>
        <p:nvSpPr>
          <p:cNvPr id="4" name="Slide Number Placeholder 3">
            <a:extLst>
              <a:ext uri="{FF2B5EF4-FFF2-40B4-BE49-F238E27FC236}">
                <a16:creationId xmlns:a16="http://schemas.microsoft.com/office/drawing/2014/main" id="{73AF5DEF-A1BF-3B6B-47EC-3D6F2613EDE0}"/>
              </a:ext>
            </a:extLst>
          </p:cNvPr>
          <p:cNvSpPr>
            <a:spLocks noGrp="1"/>
          </p:cNvSpPr>
          <p:nvPr>
            <p:ph type="sldNum" sz="quarter" idx="12"/>
          </p:nvPr>
        </p:nvSpPr>
        <p:spPr/>
        <p:txBody>
          <a:bodyPr/>
          <a:lstStyle/>
          <a:p>
            <a:pPr>
              <a:defRPr/>
            </a:pPr>
            <a:fld id="{5AF7E991-B9CB-4B0D-995E-09EBBA2230A8}" type="slidenum">
              <a:rPr lang="en-US" smtClean="0"/>
              <a:pPr>
                <a:defRPr/>
              </a:pPr>
              <a:t>10</a:t>
            </a:fld>
            <a:endParaRPr lang="en-US"/>
          </a:p>
        </p:txBody>
      </p:sp>
      <p:pic>
        <p:nvPicPr>
          <p:cNvPr id="8" name="Picture 7">
            <a:extLst>
              <a:ext uri="{FF2B5EF4-FFF2-40B4-BE49-F238E27FC236}">
                <a16:creationId xmlns:a16="http://schemas.microsoft.com/office/drawing/2014/main" id="{A521A6E6-CDD5-C561-9F8B-A7B432536000}"/>
              </a:ext>
            </a:extLst>
          </p:cNvPr>
          <p:cNvPicPr>
            <a:picLocks noChangeAspect="1"/>
          </p:cNvPicPr>
          <p:nvPr/>
        </p:nvPicPr>
        <p:blipFill>
          <a:blip r:embed="rId3">
            <a:alphaModFix amt="81000"/>
          </a:blip>
          <a:stretch>
            <a:fillRect/>
          </a:stretch>
        </p:blipFill>
        <p:spPr>
          <a:xfrm>
            <a:off x="8229600" y="1013818"/>
            <a:ext cx="3071464" cy="2062929"/>
          </a:xfrm>
          <a:prstGeom prst="rect">
            <a:avLst/>
          </a:prstGeom>
        </p:spPr>
      </p:pic>
      <p:sp>
        <p:nvSpPr>
          <p:cNvPr id="9" name="TextBox 8">
            <a:extLst>
              <a:ext uri="{FF2B5EF4-FFF2-40B4-BE49-F238E27FC236}">
                <a16:creationId xmlns:a16="http://schemas.microsoft.com/office/drawing/2014/main" id="{348548F0-58E9-4C69-0949-6A873697BF87}"/>
              </a:ext>
            </a:extLst>
          </p:cNvPr>
          <p:cNvSpPr txBox="1"/>
          <p:nvPr/>
        </p:nvSpPr>
        <p:spPr>
          <a:xfrm>
            <a:off x="8205134" y="3176746"/>
            <a:ext cx="3071464" cy="646331"/>
          </a:xfrm>
          <a:prstGeom prst="rect">
            <a:avLst/>
          </a:prstGeom>
          <a:noFill/>
        </p:spPr>
        <p:txBody>
          <a:bodyPr wrap="square" rtlCol="0">
            <a:spAutoFit/>
          </a:bodyPr>
          <a:lstStyle/>
          <a:p>
            <a:r>
              <a:rPr lang="en-US" sz="1200" b="1" i="0" dirty="0">
                <a:solidFill>
                  <a:schemeClr val="accent6">
                    <a:lumMod val="60000"/>
                    <a:lumOff val="40000"/>
                  </a:schemeClr>
                </a:solidFill>
                <a:effectLst/>
              </a:rPr>
              <a:t>Figure 3: </a:t>
            </a:r>
            <a:r>
              <a:rPr lang="en-US" sz="1200" b="0" i="0" dirty="0">
                <a:solidFill>
                  <a:srgbClr val="D1D5DB"/>
                </a:solidFill>
                <a:effectLst/>
              </a:rPr>
              <a:t>Illustration of an inverted file / tree with 3 levels: branch factor 10 on image with 400 features</a:t>
            </a:r>
            <a:endParaRPr lang="en-US" sz="1200"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CF29567-9A61-A1A0-FD36-B00492C07191}"/>
                  </a:ext>
                </a:extLst>
              </p:cNvPr>
              <p:cNvSpPr txBox="1"/>
              <p:nvPr/>
            </p:nvSpPr>
            <p:spPr>
              <a:xfrm>
                <a:off x="8229600" y="4108616"/>
                <a:ext cx="1109343" cy="5669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limLoc m:val="subSup"/>
                          <m:ctrlPr>
                            <a:rPr lang="en-US" i="1" smtClean="0">
                              <a:solidFill>
                                <a:schemeClr val="accent6">
                                  <a:lumMod val="20000"/>
                                  <a:lumOff val="80000"/>
                                </a:schemeClr>
                              </a:solidFill>
                              <a:latin typeface="Cambria Math" panose="02040503050406030204" pitchFamily="18" charset="0"/>
                            </a:rPr>
                          </m:ctrlPr>
                        </m:naryPr>
                        <m:sub>
                          <m:r>
                            <m:rPr>
                              <m:brk m:alnAt="25"/>
                            </m:rPr>
                            <a:rPr lang="en-US" b="0" i="1" smtClean="0">
                              <a:solidFill>
                                <a:schemeClr val="accent6">
                                  <a:lumMod val="20000"/>
                                  <a:lumOff val="80000"/>
                                </a:schemeClr>
                              </a:solidFill>
                              <a:latin typeface="Cambria Math" panose="02040503050406030204" pitchFamily="18" charset="0"/>
                            </a:rPr>
                            <m:t>𝑖</m:t>
                          </m:r>
                          <m:r>
                            <a:rPr lang="en-US" b="0" i="1" smtClean="0">
                              <a:solidFill>
                                <a:schemeClr val="accent6">
                                  <a:lumMod val="20000"/>
                                  <a:lumOff val="80000"/>
                                </a:schemeClr>
                              </a:solidFill>
                              <a:latin typeface="Cambria Math" panose="02040503050406030204" pitchFamily="18" charset="0"/>
                            </a:rPr>
                            <m:t>=1</m:t>
                          </m:r>
                        </m:sub>
                        <m:sup>
                          <m:r>
                            <a:rPr lang="en-US" b="0" i="1" smtClean="0">
                              <a:solidFill>
                                <a:schemeClr val="accent6">
                                  <a:lumMod val="20000"/>
                                  <a:lumOff val="80000"/>
                                </a:schemeClr>
                              </a:solidFill>
                              <a:latin typeface="Cambria Math" panose="02040503050406030204" pitchFamily="18" charset="0"/>
                            </a:rPr>
                            <m:t>𝐿</m:t>
                          </m:r>
                        </m:sup>
                        <m:e>
                          <m:sSup>
                            <m:sSupPr>
                              <m:ctrlPr>
                                <a:rPr lang="en-US" i="1" smtClean="0">
                                  <a:solidFill>
                                    <a:schemeClr val="accent6">
                                      <a:lumMod val="20000"/>
                                      <a:lumOff val="80000"/>
                                    </a:schemeClr>
                                  </a:solidFill>
                                  <a:latin typeface="Cambria Math" panose="02040503050406030204" pitchFamily="18" charset="0"/>
                                </a:rPr>
                              </m:ctrlPr>
                            </m:sSupPr>
                            <m:e>
                              <m:r>
                                <a:rPr lang="en-US" b="0" i="1" smtClean="0">
                                  <a:solidFill>
                                    <a:schemeClr val="accent6">
                                      <a:lumMod val="20000"/>
                                      <a:lumOff val="80000"/>
                                    </a:schemeClr>
                                  </a:solidFill>
                                  <a:latin typeface="Cambria Math" panose="02040503050406030204" pitchFamily="18" charset="0"/>
                                </a:rPr>
                                <m:t>𝑘</m:t>
                              </m:r>
                            </m:e>
                            <m:sup>
                              <m:r>
                                <a:rPr lang="en-US" b="0" i="1" smtClean="0">
                                  <a:solidFill>
                                    <a:schemeClr val="accent6">
                                      <a:lumMod val="20000"/>
                                      <a:lumOff val="80000"/>
                                    </a:schemeClr>
                                  </a:solidFill>
                                  <a:latin typeface="Cambria Math" panose="02040503050406030204" pitchFamily="18" charset="0"/>
                                </a:rPr>
                                <m:t>𝑖</m:t>
                              </m:r>
                            </m:sup>
                          </m:sSup>
                        </m:e>
                      </m:nary>
                      <m:r>
                        <a:rPr lang="en-US" i="1">
                          <a:solidFill>
                            <a:schemeClr val="accent6">
                              <a:lumMod val="20000"/>
                              <a:lumOff val="80000"/>
                            </a:schemeClr>
                          </a:solidFill>
                          <a:latin typeface="Cambria Math" panose="02040503050406030204" pitchFamily="18" charset="0"/>
                        </a:rPr>
                        <m:t>=</m:t>
                      </m:r>
                    </m:oMath>
                  </m:oMathPara>
                </a14:m>
                <a:endParaRPr lang="en-US" dirty="0">
                  <a:solidFill>
                    <a:schemeClr val="accent6">
                      <a:lumMod val="20000"/>
                      <a:lumOff val="80000"/>
                    </a:schemeClr>
                  </a:solidFill>
                </a:endParaRPr>
              </a:p>
            </p:txBody>
          </p:sp>
        </mc:Choice>
        <mc:Fallback>
          <p:sp>
            <p:nvSpPr>
              <p:cNvPr id="13" name="TextBox 12">
                <a:extLst>
                  <a:ext uri="{FF2B5EF4-FFF2-40B4-BE49-F238E27FC236}">
                    <a16:creationId xmlns:a16="http://schemas.microsoft.com/office/drawing/2014/main" id="{5CF29567-9A61-A1A0-FD36-B00492C07191}"/>
                  </a:ext>
                </a:extLst>
              </p:cNvPr>
              <p:cNvSpPr txBox="1">
                <a:spLocks noRot="1" noChangeAspect="1" noMove="1" noResize="1" noEditPoints="1" noAdjustHandles="1" noChangeArrowheads="1" noChangeShapeType="1" noTextEdit="1"/>
              </p:cNvSpPr>
              <p:nvPr/>
            </p:nvSpPr>
            <p:spPr>
              <a:xfrm>
                <a:off x="8229600" y="4108616"/>
                <a:ext cx="1109343" cy="566950"/>
              </a:xfrm>
              <a:prstGeom prst="rect">
                <a:avLst/>
              </a:prstGeom>
              <a:blipFill>
                <a:blip r:embed="rId4"/>
                <a:stretch>
                  <a:fillRect l="-75000" t="-169565" r="-1136" b="-2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5533693-D930-641E-9DDC-203F8CAAA0B1}"/>
                  </a:ext>
                </a:extLst>
              </p:cNvPr>
              <p:cNvSpPr txBox="1"/>
              <p:nvPr/>
            </p:nvSpPr>
            <p:spPr>
              <a:xfrm>
                <a:off x="10614682" y="4298568"/>
                <a:ext cx="54175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i="1" smtClean="0">
                              <a:solidFill>
                                <a:schemeClr val="accent6">
                                  <a:lumMod val="20000"/>
                                  <a:lumOff val="80000"/>
                                </a:schemeClr>
                              </a:solidFill>
                              <a:latin typeface="Cambria Math" panose="02040503050406030204" pitchFamily="18" charset="0"/>
                            </a:rPr>
                          </m:ctrlPr>
                        </m:sSupPr>
                        <m:e>
                          <m:r>
                            <a:rPr lang="en-US" i="1" smtClean="0">
                              <a:solidFill>
                                <a:schemeClr val="accent6">
                                  <a:lumMod val="20000"/>
                                  <a:lumOff val="80000"/>
                                </a:schemeClr>
                              </a:solidFill>
                              <a:latin typeface="Cambria Math" panose="02040503050406030204" pitchFamily="18" charset="0"/>
                              <a:ea typeface="Cambria Math" panose="02040503050406030204" pitchFamily="18" charset="0"/>
                            </a:rPr>
                            <m:t>≈</m:t>
                          </m:r>
                          <m:r>
                            <a:rPr lang="en-US" b="0" i="1" smtClean="0">
                              <a:solidFill>
                                <a:schemeClr val="accent6">
                                  <a:lumMod val="20000"/>
                                  <a:lumOff val="80000"/>
                                </a:schemeClr>
                              </a:solidFill>
                              <a:latin typeface="Cambria Math" panose="02040503050406030204" pitchFamily="18" charset="0"/>
                            </a:rPr>
                            <m:t>𝑘</m:t>
                          </m:r>
                        </m:e>
                        <m:sup>
                          <m:r>
                            <a:rPr lang="en-US" b="0" i="1" smtClean="0">
                              <a:solidFill>
                                <a:schemeClr val="accent6">
                                  <a:lumMod val="20000"/>
                                  <a:lumOff val="80000"/>
                                </a:schemeClr>
                              </a:solidFill>
                              <a:latin typeface="Cambria Math" panose="02040503050406030204" pitchFamily="18" charset="0"/>
                            </a:rPr>
                            <m:t>𝐿</m:t>
                          </m:r>
                        </m:sup>
                      </m:sSup>
                    </m:oMath>
                  </m:oMathPara>
                </a14:m>
                <a:endParaRPr lang="en-US" dirty="0">
                  <a:solidFill>
                    <a:schemeClr val="accent6">
                      <a:lumMod val="20000"/>
                      <a:lumOff val="80000"/>
                    </a:schemeClr>
                  </a:solidFill>
                </a:endParaRPr>
              </a:p>
            </p:txBody>
          </p:sp>
        </mc:Choice>
        <mc:Fallback>
          <p:sp>
            <p:nvSpPr>
              <p:cNvPr id="14" name="TextBox 13">
                <a:extLst>
                  <a:ext uri="{FF2B5EF4-FFF2-40B4-BE49-F238E27FC236}">
                    <a16:creationId xmlns:a16="http://schemas.microsoft.com/office/drawing/2014/main" id="{45533693-D930-641E-9DDC-203F8CAAA0B1}"/>
                  </a:ext>
                </a:extLst>
              </p:cNvPr>
              <p:cNvSpPr txBox="1">
                <a:spLocks noRot="1" noChangeAspect="1" noMove="1" noResize="1" noEditPoints="1" noAdjustHandles="1" noChangeArrowheads="1" noChangeShapeType="1" noTextEdit="1"/>
              </p:cNvSpPr>
              <p:nvPr/>
            </p:nvSpPr>
            <p:spPr>
              <a:xfrm>
                <a:off x="10614682" y="4298568"/>
                <a:ext cx="541751" cy="276999"/>
              </a:xfrm>
              <a:prstGeom prst="rect">
                <a:avLst/>
              </a:prstGeom>
              <a:blipFill>
                <a:blip r:embed="rId5"/>
                <a:stretch>
                  <a:fillRect l="-2273" t="-4348" r="-2273"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841C7D8-AE79-E304-83D4-9127AC001426}"/>
                  </a:ext>
                </a:extLst>
              </p:cNvPr>
              <p:cNvSpPr txBox="1"/>
              <p:nvPr/>
            </p:nvSpPr>
            <p:spPr>
              <a:xfrm>
                <a:off x="9338943" y="4121440"/>
                <a:ext cx="1275739" cy="55412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solidFill>
                                <a:schemeClr val="accent6">
                                  <a:lumMod val="20000"/>
                                  <a:lumOff val="80000"/>
                                </a:schemeClr>
                              </a:solidFill>
                              <a:latin typeface="Cambria Math" panose="02040503050406030204" pitchFamily="18" charset="0"/>
                            </a:rPr>
                          </m:ctrlPr>
                        </m:fPr>
                        <m:num>
                          <m:sSup>
                            <m:sSupPr>
                              <m:ctrlPr>
                                <a:rPr lang="en-US" i="1">
                                  <a:solidFill>
                                    <a:schemeClr val="accent6">
                                      <a:lumMod val="20000"/>
                                      <a:lumOff val="80000"/>
                                    </a:schemeClr>
                                  </a:solidFill>
                                  <a:latin typeface="Cambria Math" panose="02040503050406030204" pitchFamily="18" charset="0"/>
                                </a:rPr>
                              </m:ctrlPr>
                            </m:sSupPr>
                            <m:e>
                              <m:r>
                                <a:rPr lang="en-US" i="1">
                                  <a:solidFill>
                                    <a:schemeClr val="accent6">
                                      <a:lumMod val="20000"/>
                                      <a:lumOff val="80000"/>
                                    </a:schemeClr>
                                  </a:solidFill>
                                  <a:latin typeface="Cambria Math" panose="02040503050406030204" pitchFamily="18" charset="0"/>
                                </a:rPr>
                                <m:t>𝑘</m:t>
                              </m:r>
                            </m:e>
                            <m:sup>
                              <m:r>
                                <a:rPr lang="en-US" i="1">
                                  <a:solidFill>
                                    <a:schemeClr val="accent6">
                                      <a:lumMod val="20000"/>
                                      <a:lumOff val="80000"/>
                                    </a:schemeClr>
                                  </a:solidFill>
                                  <a:latin typeface="Cambria Math" panose="02040503050406030204" pitchFamily="18" charset="0"/>
                                </a:rPr>
                                <m:t>𝐿</m:t>
                              </m:r>
                              <m:r>
                                <a:rPr lang="en-US" i="1">
                                  <a:solidFill>
                                    <a:schemeClr val="accent6">
                                      <a:lumMod val="20000"/>
                                      <a:lumOff val="80000"/>
                                    </a:schemeClr>
                                  </a:solidFill>
                                  <a:latin typeface="Cambria Math" panose="02040503050406030204" pitchFamily="18" charset="0"/>
                                  <a:ea typeface="Cambria Math" panose="02040503050406030204" pitchFamily="18" charset="0"/>
                                </a:rPr>
                                <m:t>+1</m:t>
                              </m:r>
                            </m:sup>
                          </m:sSup>
                          <m:r>
                            <a:rPr lang="en-US">
                              <a:solidFill>
                                <a:schemeClr val="accent6">
                                  <a:lumMod val="20000"/>
                                  <a:lumOff val="80000"/>
                                </a:schemeClr>
                              </a:solidFill>
                              <a:latin typeface="Cambria Math" panose="02040503050406030204" pitchFamily="18" charset="0"/>
                            </a:rPr>
                            <m:t> </m:t>
                          </m:r>
                          <m:r>
                            <a:rPr lang="en-US" i="1">
                              <a:solidFill>
                                <a:schemeClr val="accent6">
                                  <a:lumMod val="20000"/>
                                  <a:lumOff val="80000"/>
                                </a:schemeClr>
                              </a:solidFill>
                              <a:latin typeface="Cambria Math" panose="02040503050406030204" pitchFamily="18" charset="0"/>
                              <a:ea typeface="Cambria Math" panose="02040503050406030204" pitchFamily="18" charset="0"/>
                            </a:rPr>
                            <m:t>−</m:t>
                          </m:r>
                          <m:r>
                            <a:rPr lang="en-US" i="1">
                              <a:solidFill>
                                <a:schemeClr val="accent6">
                                  <a:lumMod val="20000"/>
                                  <a:lumOff val="80000"/>
                                </a:schemeClr>
                              </a:solidFill>
                              <a:latin typeface="Cambria Math" panose="02040503050406030204" pitchFamily="18" charset="0"/>
                              <a:ea typeface="Cambria Math" panose="02040503050406030204" pitchFamily="18" charset="0"/>
                            </a:rPr>
                            <m:t>𝑘</m:t>
                          </m:r>
                        </m:num>
                        <m:den>
                          <m:r>
                            <a:rPr lang="en-US" b="0" i="1" smtClean="0">
                              <a:solidFill>
                                <a:schemeClr val="accent6">
                                  <a:lumMod val="20000"/>
                                  <a:lumOff val="80000"/>
                                </a:schemeClr>
                              </a:solidFill>
                              <a:latin typeface="Cambria Math" panose="02040503050406030204" pitchFamily="18" charset="0"/>
                            </a:rPr>
                            <m:t>𝑘</m:t>
                          </m:r>
                          <m:r>
                            <a:rPr lang="en-US" b="0" i="1" smtClean="0">
                              <a:solidFill>
                                <a:schemeClr val="accent6">
                                  <a:lumMod val="20000"/>
                                  <a:lumOff val="80000"/>
                                </a:schemeClr>
                              </a:solidFill>
                              <a:latin typeface="Cambria Math" panose="02040503050406030204" pitchFamily="18" charset="0"/>
                              <a:ea typeface="Cambria Math" panose="02040503050406030204" pitchFamily="18" charset="0"/>
                            </a:rPr>
                            <m:t>−1</m:t>
                          </m:r>
                        </m:den>
                      </m:f>
                    </m:oMath>
                  </m:oMathPara>
                </a14:m>
                <a:endParaRPr lang="en-US" dirty="0">
                  <a:solidFill>
                    <a:schemeClr val="accent6">
                      <a:lumMod val="20000"/>
                      <a:lumOff val="80000"/>
                    </a:schemeClr>
                  </a:solidFill>
                </a:endParaRPr>
              </a:p>
            </p:txBody>
          </p:sp>
        </mc:Choice>
        <mc:Fallback>
          <p:sp>
            <p:nvSpPr>
              <p:cNvPr id="19" name="TextBox 18">
                <a:extLst>
                  <a:ext uri="{FF2B5EF4-FFF2-40B4-BE49-F238E27FC236}">
                    <a16:creationId xmlns:a16="http://schemas.microsoft.com/office/drawing/2014/main" id="{D841C7D8-AE79-E304-83D4-9127AC001426}"/>
                  </a:ext>
                </a:extLst>
              </p:cNvPr>
              <p:cNvSpPr txBox="1">
                <a:spLocks noRot="1" noChangeAspect="1" noMove="1" noResize="1" noEditPoints="1" noAdjustHandles="1" noChangeArrowheads="1" noChangeShapeType="1" noTextEdit="1"/>
              </p:cNvSpPr>
              <p:nvPr/>
            </p:nvSpPr>
            <p:spPr>
              <a:xfrm>
                <a:off x="9338943" y="4121440"/>
                <a:ext cx="1275739" cy="554126"/>
              </a:xfrm>
              <a:prstGeom prst="rect">
                <a:avLst/>
              </a:prstGeom>
              <a:blipFill>
                <a:blip r:embed="rId6"/>
                <a:stretch>
                  <a:fillRect t="-2222" b="-13333"/>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33592D6A-2C6B-A95B-7AB0-8AD9A6CE61DB}"/>
              </a:ext>
            </a:extLst>
          </p:cNvPr>
          <p:cNvSpPr txBox="1"/>
          <p:nvPr/>
        </p:nvSpPr>
        <p:spPr>
          <a:xfrm>
            <a:off x="8205134" y="4861529"/>
            <a:ext cx="3672639" cy="1292662"/>
          </a:xfrm>
          <a:prstGeom prst="rect">
            <a:avLst/>
          </a:prstGeom>
          <a:noFill/>
        </p:spPr>
        <p:txBody>
          <a:bodyPr wrap="square" rtlCol="0">
            <a:spAutoFit/>
          </a:bodyPr>
          <a:lstStyle/>
          <a:p>
            <a:r>
              <a:rPr lang="en-US" sz="1200" b="1" i="0" dirty="0">
                <a:solidFill>
                  <a:schemeClr val="accent6">
                    <a:lumMod val="60000"/>
                    <a:lumOff val="40000"/>
                  </a:schemeClr>
                </a:solidFill>
                <a:effectLst/>
              </a:rPr>
              <a:t>Total Descriptor Vectors in Tree: </a:t>
            </a:r>
            <a:r>
              <a:rPr lang="en-US" sz="1100" dirty="0">
                <a:solidFill>
                  <a:srgbClr val="D1D5DB"/>
                </a:solidFill>
              </a:rPr>
              <a:t>C</a:t>
            </a:r>
            <a:r>
              <a:rPr lang="en-US" sz="1100" b="0" i="0" dirty="0">
                <a:solidFill>
                  <a:srgbClr val="D1D5DB"/>
                </a:solidFill>
                <a:effectLst/>
              </a:rPr>
              <a:t>omputational cost in the hierarchical approach is logarithmic in the number of leaf nodes. For D-dimensional descriptors represented, as </a:t>
            </a:r>
            <a:r>
              <a:rPr lang="en-US" sz="1100" b="0" i="1" dirty="0">
                <a:solidFill>
                  <a:srgbClr val="D1D5DB"/>
                </a:solidFill>
                <a:effectLst/>
              </a:rPr>
              <a:t>char</a:t>
            </a:r>
            <a:r>
              <a:rPr lang="en-US" sz="1100" b="0" i="0" dirty="0">
                <a:solidFill>
                  <a:srgbClr val="D1D5DB"/>
                </a:solidFill>
                <a:effectLst/>
              </a:rPr>
              <a:t> the size of the tree is approximately </a:t>
            </a:r>
            <a:r>
              <a:rPr lang="en-US" sz="1100" b="0" i="1" dirty="0" err="1">
                <a:solidFill>
                  <a:srgbClr val="D1D5DB"/>
                </a:solidFill>
                <a:effectLst/>
              </a:rPr>
              <a:t>Dk</a:t>
            </a:r>
            <a:r>
              <a:rPr lang="en-US" sz="1100" b="0" i="1" baseline="30000" dirty="0" err="1">
                <a:solidFill>
                  <a:srgbClr val="D1D5DB"/>
                </a:solidFill>
                <a:effectLst/>
              </a:rPr>
              <a:t>L</a:t>
            </a:r>
            <a:r>
              <a:rPr lang="en-US" sz="1100" b="0" i="0" dirty="0">
                <a:solidFill>
                  <a:srgbClr val="D1D5DB"/>
                </a:solidFill>
                <a:effectLst/>
              </a:rPr>
              <a:t> bytes. With our current implementation, a tree with </a:t>
            </a:r>
            <a:r>
              <a:rPr lang="en-US" sz="1100" b="0" i="1" dirty="0">
                <a:solidFill>
                  <a:srgbClr val="D1D5DB"/>
                </a:solidFill>
                <a:effectLst/>
              </a:rPr>
              <a:t>D</a:t>
            </a:r>
            <a:r>
              <a:rPr lang="en-US" sz="1100" b="0" i="0" dirty="0">
                <a:solidFill>
                  <a:srgbClr val="D1D5DB"/>
                </a:solidFill>
                <a:effectLst/>
              </a:rPr>
              <a:t> = 128, </a:t>
            </a:r>
            <a:r>
              <a:rPr lang="en-US" sz="1100" b="0" i="1" dirty="0">
                <a:solidFill>
                  <a:srgbClr val="D1D5DB"/>
                </a:solidFill>
                <a:effectLst/>
              </a:rPr>
              <a:t>L</a:t>
            </a:r>
            <a:r>
              <a:rPr lang="en-US" sz="1100" b="0" i="0" dirty="0">
                <a:solidFill>
                  <a:srgbClr val="D1D5DB"/>
                </a:solidFill>
                <a:effectLst/>
              </a:rPr>
              <a:t> = 6 and </a:t>
            </a:r>
            <a:r>
              <a:rPr lang="en-US" sz="1100" b="0" i="1" dirty="0">
                <a:solidFill>
                  <a:srgbClr val="D1D5DB"/>
                </a:solidFill>
                <a:effectLst/>
              </a:rPr>
              <a:t>k</a:t>
            </a:r>
            <a:r>
              <a:rPr lang="en-US" sz="1100" b="0" i="0" dirty="0">
                <a:solidFill>
                  <a:srgbClr val="D1D5DB"/>
                </a:solidFill>
                <a:effectLst/>
              </a:rPr>
              <a:t> = 10, resulting in 1M leaf nodes, uses 143MB of memory.</a:t>
            </a:r>
            <a:endParaRPr lang="en-US" sz="1200" dirty="0"/>
          </a:p>
        </p:txBody>
      </p:sp>
    </p:spTree>
    <p:extLst>
      <p:ext uri="{BB962C8B-B14F-4D97-AF65-F5344CB8AC3E}">
        <p14:creationId xmlns:p14="http://schemas.microsoft.com/office/powerpoint/2010/main" val="316479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fade">
                                      <p:cBhvr>
                                        <p:cTn id="41" dur="500"/>
                                        <p:tgtEl>
                                          <p:spTgt spid="6">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xEl>
                                              <p:pRg st="3" end="3"/>
                                            </p:txEl>
                                          </p:spTgt>
                                        </p:tgtEl>
                                        <p:attrNameLst>
                                          <p:attrName>style.visibility</p:attrName>
                                        </p:attrNameLst>
                                      </p:cBhvr>
                                      <p:to>
                                        <p:strVal val="visible"/>
                                      </p:to>
                                    </p:set>
                                    <p:animEffect transition="in" filter="fade">
                                      <p:cBhvr>
                                        <p:cTn id="46" dur="500"/>
                                        <p:tgtEl>
                                          <p:spTgt spid="6">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animEffect transition="in" filter="fade">
                                      <p:cBhvr>
                                        <p:cTn id="5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p:bldP spid="13" grpId="0"/>
      <p:bldP spid="14"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099FF-1319-7786-46D8-482AC9865AD9}"/>
              </a:ext>
            </a:extLst>
          </p:cNvPr>
          <p:cNvSpPr>
            <a:spLocks noGrp="1"/>
          </p:cNvSpPr>
          <p:nvPr>
            <p:ph type="title"/>
          </p:nvPr>
        </p:nvSpPr>
        <p:spPr/>
        <p:txBody>
          <a:bodyPr/>
          <a:lstStyle/>
          <a:p>
            <a:r>
              <a:rPr lang="en-US"/>
              <a:t>Scoring – Definition</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3E25207-3FA9-C32A-FBF4-5E114420DD02}"/>
                  </a:ext>
                </a:extLst>
              </p:cNvPr>
              <p:cNvSpPr>
                <a:spLocks noGrp="1"/>
              </p:cNvSpPr>
              <p:nvPr>
                <p:ph idx="1"/>
              </p:nvPr>
            </p:nvSpPr>
            <p:spPr>
              <a:xfrm>
                <a:off x="914400" y="1096297"/>
                <a:ext cx="10363200" cy="4665406"/>
              </a:xfrm>
            </p:spPr>
            <p:txBody>
              <a:bodyPr numCol="2" spcCol="640080"/>
              <a:lstStyle/>
              <a:p>
                <a:pPr>
                  <a:spcAft>
                    <a:spcPts val="400"/>
                  </a:spcAft>
                </a:pPr>
                <a:r>
                  <a:rPr lang="en-US" sz="2400">
                    <a:solidFill>
                      <a:srgbClr val="D1D5DB"/>
                    </a:solidFill>
                    <a:ea typeface="+mn-lt"/>
                    <a:cs typeface="+mn-lt"/>
                  </a:rPr>
                  <a:t>Query vs database image:</a:t>
                </a:r>
              </a:p>
              <a:p>
                <a:pPr marL="233363" indent="-223838">
                  <a:buFont typeface="Arial" panose="020B0604020202020204" pitchFamily="34" charset="0"/>
                  <a:buChar char="•"/>
                </a:pPr>
                <a:r>
                  <a:rPr lang="en-US" sz="2000">
                    <a:solidFill>
                      <a:schemeClr val="bg1">
                        <a:lumMod val="85000"/>
                      </a:schemeClr>
                    </a:solidFill>
                    <a:ea typeface="+mn-lt"/>
                    <a:cs typeface="+mn-lt"/>
                  </a:rPr>
                  <a:t>Relevance </a:t>
                </a:r>
                <a:r>
                  <a:rPr lang="en-US" sz="2000" b="1">
                    <a:solidFill>
                      <a:schemeClr val="bg1">
                        <a:lumMod val="85000"/>
                      </a:schemeClr>
                    </a:solidFill>
                    <a:ea typeface="+mn-lt"/>
                    <a:cs typeface="+mn-lt"/>
                  </a:rPr>
                  <a:t>based on similarity of descriptor</a:t>
                </a:r>
                <a:r>
                  <a:rPr lang="en-US" sz="2000" b="1">
                    <a:solidFill>
                      <a:schemeClr val="bg1">
                        <a:lumMod val="85000"/>
                      </a:schemeClr>
                    </a:solidFill>
                  </a:rPr>
                  <a:t> </a:t>
                </a:r>
                <a:r>
                  <a:rPr lang="en-US" sz="2000" b="1">
                    <a:solidFill>
                      <a:schemeClr val="bg1">
                        <a:lumMod val="85000"/>
                      </a:schemeClr>
                    </a:solidFill>
                    <a:ea typeface="+mn-lt"/>
                    <a:cs typeface="+mn-lt"/>
                  </a:rPr>
                  <a:t>paths </a:t>
                </a:r>
                <a:r>
                  <a:rPr lang="en-US" sz="2000">
                    <a:solidFill>
                      <a:schemeClr val="bg1">
                        <a:lumMod val="85000"/>
                      </a:schemeClr>
                    </a:solidFill>
                    <a:ea typeface="+mn-lt"/>
                    <a:cs typeface="+mn-lt"/>
                  </a:rPr>
                  <a:t>in tree</a:t>
                </a:r>
              </a:p>
              <a:p>
                <a:pPr marL="233363" indent="-223838">
                  <a:buFont typeface="Arial" panose="020B0604020202020204" pitchFamily="34" charset="0"/>
                  <a:buChar char="•"/>
                </a:pPr>
                <a:r>
                  <a:rPr lang="en-US" sz="2000" b="1">
                    <a:solidFill>
                      <a:schemeClr val="bg1">
                        <a:lumMod val="85000"/>
                      </a:schemeClr>
                    </a:solidFill>
                    <a:ea typeface="+mn-lt"/>
                    <a:cs typeface="+mn-lt"/>
                  </a:rPr>
                  <a:t>Assign weights to nodes </a:t>
                </a:r>
                <a:r>
                  <a:rPr lang="en-US" sz="2000">
                    <a:solidFill>
                      <a:schemeClr val="bg1">
                        <a:lumMod val="85000"/>
                      </a:schemeClr>
                    </a:solidFill>
                    <a:ea typeface="+mn-lt"/>
                    <a:cs typeface="+mn-lt"/>
                  </a:rPr>
                  <a:t>based on entropy for query and </a:t>
                </a:r>
                <a:r>
                  <a:rPr lang="en-US" sz="2000" err="1">
                    <a:solidFill>
                      <a:schemeClr val="bg1">
                        <a:lumMod val="85000"/>
                      </a:schemeClr>
                    </a:solidFill>
                    <a:ea typeface="+mn-lt"/>
                    <a:cs typeface="+mn-lt"/>
                  </a:rPr>
                  <a:t>db</a:t>
                </a:r>
                <a:r>
                  <a:rPr lang="en-US" sz="2000">
                    <a:solidFill>
                      <a:schemeClr val="bg1">
                        <a:lumMod val="85000"/>
                      </a:schemeClr>
                    </a:solidFill>
                    <a:ea typeface="+mn-lt"/>
                    <a:cs typeface="+mn-lt"/>
                  </a:rPr>
                  <a:t> vectors</a:t>
                </a:r>
              </a:p>
              <a:p>
                <a:pPr lvl="1"/>
                <a:r>
                  <a:rPr lang="en-US" sz="2200" b="1">
                    <a:cs typeface="Times New Roman" panose="02020603050405020304" pitchFamily="18" charset="0"/>
                  </a:rPr>
                  <a:t>q</a:t>
                </a:r>
                <a:r>
                  <a:rPr lang="en-US" sz="2200" b="1" baseline="-25000">
                    <a:cs typeface="Times New Roman" panose="02020603050405020304" pitchFamily="18" charset="0"/>
                  </a:rPr>
                  <a:t>i</a:t>
                </a:r>
                <a:r>
                  <a:rPr lang="en-US" sz="2200" b="1">
                    <a:cs typeface="Times New Roman" panose="02020603050405020304" pitchFamily="18" charset="0"/>
                  </a:rPr>
                  <a:t> = </a:t>
                </a:r>
                <a:r>
                  <a:rPr lang="en-US" sz="2200" b="1" err="1">
                    <a:cs typeface="Times New Roman" panose="02020603050405020304" pitchFamily="18" charset="0"/>
                  </a:rPr>
                  <a:t>n</a:t>
                </a:r>
                <a:r>
                  <a:rPr lang="en-US" sz="2200" b="1" baseline="-25000" err="1">
                    <a:cs typeface="Times New Roman" panose="02020603050405020304" pitchFamily="18" charset="0"/>
                  </a:rPr>
                  <a:t>i</a:t>
                </a:r>
                <a:r>
                  <a:rPr lang="en-US" sz="2200" b="1" err="1">
                    <a:cs typeface="Times New Roman" panose="02020603050405020304" pitchFamily="18" charset="0"/>
                  </a:rPr>
                  <a:t>w</a:t>
                </a:r>
                <a:r>
                  <a:rPr lang="en-US" sz="2200" b="1" baseline="-25000" err="1">
                    <a:cs typeface="Times New Roman" panose="02020603050405020304" pitchFamily="18" charset="0"/>
                  </a:rPr>
                  <a:t>i</a:t>
                </a:r>
                <a:r>
                  <a:rPr lang="en-US" sz="2200" b="1" baseline="-25000">
                    <a:cs typeface="Times New Roman" panose="02020603050405020304" pitchFamily="18" charset="0"/>
                  </a:rPr>
                  <a:t>	</a:t>
                </a:r>
                <a:r>
                  <a:rPr lang="en-US" baseline="-25000">
                    <a:cs typeface="Times New Roman" panose="02020603050405020304" pitchFamily="18" charset="0"/>
                  </a:rPr>
                  <a:t>	</a:t>
                </a:r>
                <a:r>
                  <a:rPr lang="en-US" sz="1600" baseline="-25000">
                    <a:cs typeface="Times New Roman" panose="02020603050405020304" pitchFamily="18" charset="0"/>
                  </a:rPr>
                  <a:t>				</a:t>
                </a:r>
                <a:r>
                  <a:rPr lang="en-US">
                    <a:solidFill>
                      <a:schemeClr val="accent2">
                        <a:lumMod val="60000"/>
                        <a:lumOff val="40000"/>
                      </a:schemeClr>
                    </a:solidFill>
                    <a:cs typeface="Times New Roman" panose="02020603050405020304" pitchFamily="18" charset="0"/>
                  </a:rPr>
                  <a:t>(1)</a:t>
                </a:r>
                <a:endParaRPr lang="en-US" sz="1600">
                  <a:solidFill>
                    <a:schemeClr val="accent2">
                      <a:lumMod val="60000"/>
                      <a:lumOff val="40000"/>
                    </a:schemeClr>
                  </a:solidFill>
                  <a:cs typeface="Times New Roman" panose="02020603050405020304" pitchFamily="18" charset="0"/>
                </a:endParaRPr>
              </a:p>
              <a:p>
                <a:pPr lvl="1"/>
                <a:r>
                  <a:rPr lang="en-US" sz="2200" b="1">
                    <a:cs typeface="Times New Roman" panose="02020603050405020304" pitchFamily="18" charset="0"/>
                  </a:rPr>
                  <a:t>d</a:t>
                </a:r>
                <a:r>
                  <a:rPr lang="en-US" sz="2200" b="1" baseline="-25000">
                    <a:cs typeface="Times New Roman" panose="02020603050405020304" pitchFamily="18" charset="0"/>
                  </a:rPr>
                  <a:t>i</a:t>
                </a:r>
                <a:r>
                  <a:rPr lang="en-US" sz="2200" b="1">
                    <a:cs typeface="Times New Roman" panose="02020603050405020304" pitchFamily="18" charset="0"/>
                  </a:rPr>
                  <a:t> = </a:t>
                </a:r>
                <a:r>
                  <a:rPr lang="en-US" sz="2200" b="1" err="1">
                    <a:cs typeface="Times New Roman" panose="02020603050405020304" pitchFamily="18" charset="0"/>
                  </a:rPr>
                  <a:t>m</a:t>
                </a:r>
                <a:r>
                  <a:rPr lang="en-US" sz="2200" b="1" baseline="-25000" err="1">
                    <a:cs typeface="Times New Roman" panose="02020603050405020304" pitchFamily="18" charset="0"/>
                  </a:rPr>
                  <a:t>i</a:t>
                </a:r>
                <a:r>
                  <a:rPr lang="en-US" sz="2200" b="1" err="1">
                    <a:cs typeface="Times New Roman" panose="02020603050405020304" pitchFamily="18" charset="0"/>
                  </a:rPr>
                  <a:t>w</a:t>
                </a:r>
                <a:r>
                  <a:rPr lang="en-US" sz="2200" b="1" baseline="-25000" err="1">
                    <a:cs typeface="Times New Roman" panose="02020603050405020304" pitchFamily="18" charset="0"/>
                  </a:rPr>
                  <a:t>i</a:t>
                </a:r>
                <a:r>
                  <a:rPr lang="en-US" sz="2200" b="1" baseline="-25000">
                    <a:cs typeface="Times New Roman" panose="02020603050405020304" pitchFamily="18" charset="0"/>
                  </a:rPr>
                  <a:t>	</a:t>
                </a:r>
                <a:r>
                  <a:rPr lang="en-US" b="1" baseline="-25000">
                    <a:cs typeface="Times New Roman" panose="02020603050405020304" pitchFamily="18" charset="0"/>
                  </a:rPr>
                  <a:t>	</a:t>
                </a:r>
                <a:r>
                  <a:rPr lang="en-US" sz="1800" b="1" baseline="-25000">
                    <a:cs typeface="Times New Roman" panose="02020603050405020304" pitchFamily="18" charset="0"/>
                  </a:rPr>
                  <a:t>				</a:t>
                </a:r>
                <a:r>
                  <a:rPr lang="en-US">
                    <a:solidFill>
                      <a:schemeClr val="accent2">
                        <a:lumMod val="60000"/>
                        <a:lumOff val="40000"/>
                      </a:schemeClr>
                    </a:solidFill>
                    <a:cs typeface="Times New Roman" panose="02020603050405020304" pitchFamily="18" charset="0"/>
                  </a:rPr>
                  <a:t>(2)</a:t>
                </a:r>
                <a:endParaRPr lang="en-US" sz="1600">
                  <a:solidFill>
                    <a:schemeClr val="accent2">
                      <a:lumMod val="60000"/>
                      <a:lumOff val="40000"/>
                    </a:schemeClr>
                  </a:solidFill>
                </a:endParaRPr>
              </a:p>
              <a:p>
                <a:pPr marL="285750" indent="-285750">
                  <a:spcBef>
                    <a:spcPts val="1584"/>
                  </a:spcBef>
                  <a:buFont typeface="Arial" panose="020B0604020202020204" pitchFamily="34" charset="0"/>
                  <a:buChar char="•"/>
                </a:pPr>
                <a:r>
                  <a:rPr lang="en-US" sz="2000" b="1">
                    <a:solidFill>
                      <a:srgbClr val="D1D5DB"/>
                    </a:solidFill>
                    <a:ea typeface="+mn-lt"/>
                    <a:cs typeface="+mn-lt"/>
                  </a:rPr>
                  <a:t>Calculated using normalized difference </a:t>
                </a:r>
                <a:r>
                  <a:rPr lang="en-US" sz="2000">
                    <a:solidFill>
                      <a:srgbClr val="D1D5DB"/>
                    </a:solidFill>
                    <a:ea typeface="+mn-lt"/>
                    <a:cs typeface="+mn-lt"/>
                  </a:rPr>
                  <a:t>between query and </a:t>
                </a:r>
                <a:r>
                  <a:rPr lang="en-US" sz="2000" err="1">
                    <a:solidFill>
                      <a:srgbClr val="D1D5DB"/>
                    </a:solidFill>
                    <a:ea typeface="+mn-lt"/>
                    <a:cs typeface="+mn-lt"/>
                  </a:rPr>
                  <a:t>db</a:t>
                </a:r>
                <a:r>
                  <a:rPr lang="en-US" sz="2000">
                    <a:solidFill>
                      <a:srgbClr val="D1D5DB"/>
                    </a:solidFill>
                    <a:ea typeface="+mn-lt"/>
                    <a:cs typeface="+mn-lt"/>
                  </a:rPr>
                  <a:t> vectors</a:t>
                </a:r>
              </a:p>
              <a:p>
                <a:pPr lvl="1"/>
                <a:r>
                  <a:rPr lang="en-US" sz="2200" b="1">
                    <a:cs typeface="Times New Roman" panose="02020603050405020304" pitchFamily="18" charset="0"/>
                  </a:rPr>
                  <a:t>s(q, d) = || </a:t>
                </a:r>
                <a14:m>
                  <m:oMath xmlns:m="http://schemas.openxmlformats.org/officeDocument/2006/math">
                    <m:f>
                      <m:fPr>
                        <m:ctrlPr>
                          <a:rPr lang="en-US" sz="2200" b="1" i="1" smtClean="0">
                            <a:latin typeface="Cambria Math" panose="02040503050406030204" pitchFamily="18" charset="0"/>
                            <a:cs typeface="Times New Roman" panose="02020603050405020304" pitchFamily="18" charset="0"/>
                          </a:rPr>
                        </m:ctrlPr>
                      </m:fPr>
                      <m:num>
                        <m:r>
                          <a:rPr lang="en-US" sz="2200" b="1" i="1" smtClean="0">
                            <a:latin typeface="Cambria Math" panose="02040503050406030204" pitchFamily="18" charset="0"/>
                            <a:cs typeface="Times New Roman" panose="02020603050405020304" pitchFamily="18" charset="0"/>
                          </a:rPr>
                          <m:t>𝒒</m:t>
                        </m:r>
                      </m:num>
                      <m:den>
                        <m:r>
                          <a:rPr lang="en-US" sz="2200" b="1" i="1" smtClean="0">
                            <a:latin typeface="Cambria Math" panose="02040503050406030204" pitchFamily="18" charset="0"/>
                            <a:cs typeface="Times New Roman" panose="02020603050405020304" pitchFamily="18" charset="0"/>
                          </a:rPr>
                          <m:t>|</m:t>
                        </m:r>
                        <m:d>
                          <m:dPr>
                            <m:begChr m:val="|"/>
                            <m:endChr m:val="|"/>
                            <m:ctrlPr>
                              <a:rPr lang="en-US" sz="2200" b="1" i="1" smtClean="0">
                                <a:latin typeface="Cambria Math" panose="02040503050406030204" pitchFamily="18" charset="0"/>
                                <a:cs typeface="Times New Roman" panose="02020603050405020304" pitchFamily="18" charset="0"/>
                              </a:rPr>
                            </m:ctrlPr>
                          </m:dPr>
                          <m:e>
                            <m:r>
                              <a:rPr lang="en-US" sz="2200" b="1" i="1" smtClean="0">
                                <a:latin typeface="Cambria Math" panose="02040503050406030204" pitchFamily="18" charset="0"/>
                                <a:cs typeface="Times New Roman" panose="02020603050405020304" pitchFamily="18" charset="0"/>
                              </a:rPr>
                              <m:t>𝒒</m:t>
                            </m:r>
                          </m:e>
                        </m:d>
                        <m:r>
                          <a:rPr lang="en-US" sz="2200" b="1" i="1" smtClean="0">
                            <a:latin typeface="Cambria Math" panose="02040503050406030204" pitchFamily="18" charset="0"/>
                            <a:cs typeface="Times New Roman" panose="02020603050405020304" pitchFamily="18" charset="0"/>
                          </a:rPr>
                          <m:t>|</m:t>
                        </m:r>
                      </m:den>
                    </m:f>
                    <m:r>
                      <a:rPr lang="en-US" sz="2200" b="1" i="0" smtClean="0">
                        <a:latin typeface="Cambria Math" panose="02040503050406030204" pitchFamily="18" charset="0"/>
                        <a:cs typeface="Times New Roman" panose="02020603050405020304" pitchFamily="18" charset="0"/>
                      </a:rPr>
                      <m:t> − </m:t>
                    </m:r>
                    <m:f>
                      <m:fPr>
                        <m:ctrlPr>
                          <a:rPr lang="en-US" sz="2200" b="1" i="1" smtClean="0">
                            <a:latin typeface="Cambria Math" panose="02040503050406030204" pitchFamily="18" charset="0"/>
                            <a:cs typeface="Times New Roman" panose="02020603050405020304" pitchFamily="18" charset="0"/>
                          </a:rPr>
                        </m:ctrlPr>
                      </m:fPr>
                      <m:num>
                        <m:r>
                          <a:rPr lang="en-US" sz="2200" b="1" i="1" smtClean="0">
                            <a:latin typeface="Cambria Math" panose="02040503050406030204" pitchFamily="18" charset="0"/>
                            <a:cs typeface="Times New Roman" panose="02020603050405020304" pitchFamily="18" charset="0"/>
                          </a:rPr>
                          <m:t>𝒅</m:t>
                        </m:r>
                      </m:num>
                      <m:den>
                        <m:r>
                          <a:rPr lang="en-US" sz="2200" b="1" i="1" smtClean="0">
                            <a:latin typeface="Cambria Math" panose="02040503050406030204" pitchFamily="18" charset="0"/>
                            <a:cs typeface="Times New Roman" panose="02020603050405020304" pitchFamily="18" charset="0"/>
                          </a:rPr>
                          <m:t>|</m:t>
                        </m:r>
                        <m:d>
                          <m:dPr>
                            <m:begChr m:val="|"/>
                            <m:endChr m:val="|"/>
                            <m:ctrlPr>
                              <a:rPr lang="en-US" sz="2200" b="1" i="1" smtClean="0">
                                <a:latin typeface="Cambria Math" panose="02040503050406030204" pitchFamily="18" charset="0"/>
                                <a:cs typeface="Times New Roman" panose="02020603050405020304" pitchFamily="18" charset="0"/>
                              </a:rPr>
                            </m:ctrlPr>
                          </m:dPr>
                          <m:e>
                            <m:r>
                              <a:rPr lang="en-US" sz="2200" b="1" i="1" smtClean="0">
                                <a:latin typeface="Cambria Math" panose="02040503050406030204" pitchFamily="18" charset="0"/>
                                <a:cs typeface="Times New Roman" panose="02020603050405020304" pitchFamily="18" charset="0"/>
                              </a:rPr>
                              <m:t>𝒅</m:t>
                            </m:r>
                          </m:e>
                        </m:d>
                        <m:r>
                          <a:rPr lang="en-US" sz="2200" b="1" i="1" smtClean="0">
                            <a:latin typeface="Cambria Math" panose="02040503050406030204" pitchFamily="18" charset="0"/>
                            <a:cs typeface="Times New Roman" panose="02020603050405020304" pitchFamily="18" charset="0"/>
                          </a:rPr>
                          <m:t>|</m:t>
                        </m:r>
                      </m:den>
                    </m:f>
                  </m:oMath>
                </a14:m>
                <a:r>
                  <a:rPr lang="en-US" sz="2200" b="1">
                    <a:cs typeface="Times New Roman" panose="02020603050405020304" pitchFamily="18" charset="0"/>
                  </a:rPr>
                  <a:t> ||</a:t>
                </a:r>
                <a:r>
                  <a:rPr lang="en-US" sz="1800" b="1">
                    <a:cs typeface="Times New Roman" panose="02020603050405020304" pitchFamily="18" charset="0"/>
                  </a:rPr>
                  <a:t>	</a:t>
                </a:r>
                <a:r>
                  <a:rPr lang="en-US">
                    <a:solidFill>
                      <a:schemeClr val="accent2">
                        <a:lumMod val="60000"/>
                        <a:lumOff val="40000"/>
                      </a:schemeClr>
                    </a:solidFill>
                    <a:cs typeface="Times New Roman" panose="02020603050405020304" pitchFamily="18" charset="0"/>
                  </a:rPr>
                  <a:t>(3)</a:t>
                </a:r>
                <a:endParaRPr lang="en-US" sz="1600">
                  <a:solidFill>
                    <a:schemeClr val="accent2">
                      <a:lumMod val="60000"/>
                      <a:lumOff val="40000"/>
                    </a:schemeClr>
                  </a:solidFill>
                </a:endParaRPr>
              </a:p>
              <a:p>
                <a:pPr marL="285750" indent="-285750">
                  <a:buFont typeface="Arial" panose="020B0604020202020204" pitchFamily="34" charset="0"/>
                  <a:buChar char="•"/>
                </a:pPr>
                <a:r>
                  <a:rPr lang="en-US" sz="2000" b="1">
                    <a:solidFill>
                      <a:srgbClr val="D1D5DB"/>
                    </a:solidFill>
                    <a:ea typeface="+mn-lt"/>
                    <a:cs typeface="+mn-lt"/>
                  </a:rPr>
                  <a:t>L1-norm &gt; L2-norm</a:t>
                </a:r>
                <a:r>
                  <a:rPr lang="en-US" sz="2000">
                    <a:solidFill>
                      <a:srgbClr val="D1D5DB"/>
                    </a:solidFill>
                    <a:ea typeface="+mn-lt"/>
                    <a:cs typeface="+mn-lt"/>
                  </a:rPr>
                  <a:t>: </a:t>
                </a:r>
                <a:br>
                  <a:rPr lang="en-US" sz="2000">
                    <a:solidFill>
                      <a:srgbClr val="D1D5DB"/>
                    </a:solidFill>
                    <a:ea typeface="+mn-lt"/>
                    <a:cs typeface="+mn-lt"/>
                  </a:rPr>
                </a:br>
                <a:r>
                  <a:rPr lang="en-US" sz="2000">
                    <a:solidFill>
                      <a:srgbClr val="D1D5DB"/>
                    </a:solidFill>
                    <a:ea typeface="+mn-lt"/>
                    <a:cs typeface="+mn-lt"/>
                  </a:rPr>
                  <a:t>achieves better results</a:t>
                </a:r>
                <a:endParaRPr lang="en-US" sz="2000"/>
              </a:p>
              <a:p>
                <a:pPr marL="285750" indent="-285750">
                  <a:buFont typeface="Arial" panose="020B0604020202020204" pitchFamily="34" charset="0"/>
                  <a:buChar char="•"/>
                </a:pPr>
                <a:r>
                  <a:rPr lang="en-US" sz="2000">
                    <a:solidFill>
                      <a:srgbClr val="D1D5DB"/>
                    </a:solidFill>
                    <a:ea typeface="+mn-lt"/>
                    <a:cs typeface="+mn-lt"/>
                  </a:rPr>
                  <a:t>Entropy weighting improves retrieval performance </a:t>
                </a:r>
                <a:r>
                  <a:rPr lang="en-US" sz="2000" b="1">
                    <a:solidFill>
                      <a:srgbClr val="D1D5DB"/>
                    </a:solidFill>
                    <a:ea typeface="+mn-lt"/>
                    <a:cs typeface="+mn-lt"/>
                  </a:rPr>
                  <a:t>(TF-IDF scheme)</a:t>
                </a:r>
              </a:p>
              <a:p>
                <a:pPr lvl="1"/>
                <a:r>
                  <a:rPr lang="en-US" sz="2200" b="1" err="1">
                    <a:cs typeface="Times New Roman" panose="02020603050405020304" pitchFamily="18" charset="0"/>
                  </a:rPr>
                  <a:t>w</a:t>
                </a:r>
                <a:r>
                  <a:rPr lang="en-US" sz="2200" b="1" baseline="-25000" err="1">
                    <a:cs typeface="Times New Roman" panose="02020603050405020304" pitchFamily="18" charset="0"/>
                  </a:rPr>
                  <a:t>i</a:t>
                </a:r>
                <a:r>
                  <a:rPr lang="en-US" sz="2200" b="1">
                    <a:cs typeface="Times New Roman" panose="02020603050405020304" pitchFamily="18" charset="0"/>
                  </a:rPr>
                  <a:t> = ln </a:t>
                </a:r>
                <a14:m>
                  <m:oMath xmlns:m="http://schemas.openxmlformats.org/officeDocument/2006/math">
                    <m:f>
                      <m:fPr>
                        <m:ctrlPr>
                          <a:rPr lang="en-US" sz="2200" b="1" i="1" smtClean="0">
                            <a:latin typeface="Cambria Math" panose="02040503050406030204" pitchFamily="18" charset="0"/>
                            <a:cs typeface="Times New Roman" panose="02020603050405020304" pitchFamily="18" charset="0"/>
                          </a:rPr>
                        </m:ctrlPr>
                      </m:fPr>
                      <m:num>
                        <m:r>
                          <a:rPr lang="en-US" sz="2200" b="1" i="1" smtClean="0">
                            <a:latin typeface="Cambria Math" panose="02040503050406030204" pitchFamily="18" charset="0"/>
                            <a:cs typeface="Times New Roman" panose="02020603050405020304" pitchFamily="18" charset="0"/>
                          </a:rPr>
                          <m:t>𝑵</m:t>
                        </m:r>
                      </m:num>
                      <m:den>
                        <m:r>
                          <a:rPr lang="en-US" sz="2200" b="1" i="1" smtClean="0">
                            <a:latin typeface="Cambria Math" panose="02040503050406030204" pitchFamily="18" charset="0"/>
                            <a:cs typeface="Times New Roman" panose="02020603050405020304" pitchFamily="18" charset="0"/>
                          </a:rPr>
                          <m:t>𝑵</m:t>
                        </m:r>
                        <m:r>
                          <a:rPr lang="en-US" sz="2200" b="1" i="1" baseline="-25000" smtClean="0">
                            <a:latin typeface="Cambria Math" panose="02040503050406030204" pitchFamily="18" charset="0"/>
                            <a:cs typeface="Times New Roman" panose="02020603050405020304" pitchFamily="18" charset="0"/>
                          </a:rPr>
                          <m:t>𝒊</m:t>
                        </m:r>
                      </m:den>
                    </m:f>
                  </m:oMath>
                </a14:m>
                <a:r>
                  <a:rPr lang="en-US" sz="2200" b="1">
                    <a:cs typeface="Times New Roman" panose="02020603050405020304" pitchFamily="18" charset="0"/>
                  </a:rPr>
                  <a:t> 	</a:t>
                </a:r>
                <a:r>
                  <a:rPr lang="en-US" sz="1800" b="1">
                    <a:cs typeface="Times New Roman" panose="02020603050405020304" pitchFamily="18" charset="0"/>
                  </a:rPr>
                  <a:t>	</a:t>
                </a:r>
                <a:r>
                  <a:rPr lang="en-US" sz="1800">
                    <a:cs typeface="Times New Roman" panose="02020603050405020304" pitchFamily="18" charset="0"/>
                  </a:rPr>
                  <a:t>				</a:t>
                </a:r>
                <a:r>
                  <a:rPr lang="en-US">
                    <a:solidFill>
                      <a:schemeClr val="accent2">
                        <a:lumMod val="60000"/>
                        <a:lumOff val="40000"/>
                      </a:schemeClr>
                    </a:solidFill>
                    <a:cs typeface="Times New Roman" panose="02020603050405020304" pitchFamily="18" charset="0"/>
                  </a:rPr>
                  <a:t>(4)</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2000">
                    <a:solidFill>
                      <a:srgbClr val="D1D5DB"/>
                    </a:solidFill>
                    <a:ea typeface="+mn-lt"/>
                    <a:cs typeface="+mn-lt"/>
                  </a:rPr>
                  <a:t>Consideration of </a:t>
                </a:r>
                <a:r>
                  <a:rPr lang="en-US" sz="2000" b="1">
                    <a:solidFill>
                      <a:srgbClr val="D1D5DB"/>
                    </a:solidFill>
                    <a:ea typeface="+mn-lt"/>
                    <a:cs typeface="+mn-lt"/>
                  </a:rPr>
                  <a:t>frequency of occurrence and dependencies</a:t>
                </a:r>
                <a:r>
                  <a:rPr lang="en-US" sz="2000">
                    <a:solidFill>
                      <a:srgbClr val="D1D5DB"/>
                    </a:solidFill>
                    <a:ea typeface="+mn-lt"/>
                    <a:cs typeface="+mn-lt"/>
                  </a:rPr>
                  <a:t> </a:t>
                </a:r>
                <a:br>
                  <a:rPr lang="en-US" sz="2000">
                    <a:solidFill>
                      <a:srgbClr val="D1D5DB"/>
                    </a:solidFill>
                    <a:ea typeface="+mn-lt"/>
                    <a:cs typeface="+mn-lt"/>
                  </a:rPr>
                </a:br>
                <a:r>
                  <a:rPr lang="en-US" sz="2000">
                    <a:solidFill>
                      <a:srgbClr val="D1D5DB"/>
                    </a:solidFill>
                    <a:ea typeface="+mn-lt"/>
                    <a:cs typeface="+mn-lt"/>
                  </a:rPr>
                  <a:t>within the path</a:t>
                </a:r>
                <a:endParaRPr lang="en-US" sz="2000"/>
              </a:p>
              <a:p>
                <a:pPr marL="517525" lvl="1" indent="-254000">
                  <a:buFont typeface="Courier New" panose="02070309020205020404" pitchFamily="49" charset="0"/>
                  <a:buChar char="o"/>
                  <a:tabLst>
                    <a:tab pos="915988" algn="l"/>
                    <a:tab pos="1373188" algn="l"/>
                    <a:tab pos="1830388" algn="l"/>
                    <a:tab pos="2289175" algn="l"/>
                    <a:tab pos="2746375" algn="l"/>
                    <a:tab pos="3203575" algn="l"/>
                    <a:tab pos="3660775" algn="l"/>
                    <a:tab pos="4119563" algn="l"/>
                    <a:tab pos="4576763" algn="l"/>
                  </a:tabLst>
                </a:pPr>
                <a:r>
                  <a:rPr lang="en-US">
                    <a:solidFill>
                      <a:srgbClr val="D1D5DB"/>
                    </a:solidFill>
                    <a:ea typeface="+mn-lt"/>
                    <a:cs typeface="+mn-lt"/>
                  </a:rPr>
                  <a:t>Handling weights for different levels of the vocabulary tree</a:t>
                </a:r>
                <a:endParaRPr lang="en-US"/>
              </a:p>
              <a:p>
                <a:endParaRPr lang="en-US" sz="1100"/>
              </a:p>
              <a:p>
                <a:endParaRPr lang="en-US" sz="1100"/>
              </a:p>
            </p:txBody>
          </p:sp>
        </mc:Choice>
        <mc:Fallback>
          <p:sp>
            <p:nvSpPr>
              <p:cNvPr id="6" name="Content Placeholder 5">
                <a:extLst>
                  <a:ext uri="{FF2B5EF4-FFF2-40B4-BE49-F238E27FC236}">
                    <a16:creationId xmlns:a16="http://schemas.microsoft.com/office/drawing/2014/main" id="{83E25207-3FA9-C32A-FBF4-5E114420DD02}"/>
                  </a:ext>
                </a:extLst>
              </p:cNvPr>
              <p:cNvSpPr>
                <a:spLocks noGrp="1" noRot="1" noChangeAspect="1" noMove="1" noResize="1" noEditPoints="1" noAdjustHandles="1" noChangeArrowheads="1" noChangeShapeType="1" noTextEdit="1"/>
              </p:cNvSpPr>
              <p:nvPr>
                <p:ph idx="1"/>
              </p:nvPr>
            </p:nvSpPr>
            <p:spPr>
              <a:xfrm>
                <a:off x="914400" y="1096297"/>
                <a:ext cx="10363200" cy="4665406"/>
              </a:xfrm>
              <a:blipFill>
                <a:blip r:embed="rId3"/>
                <a:stretch>
                  <a:fillRect l="-979" t="-1087" r="-3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AF5DEF-A1BF-3B6B-47EC-3D6F2613EDE0}"/>
              </a:ext>
            </a:extLst>
          </p:cNvPr>
          <p:cNvSpPr>
            <a:spLocks noGrp="1"/>
          </p:cNvSpPr>
          <p:nvPr>
            <p:ph type="sldNum" sz="quarter" idx="12"/>
          </p:nvPr>
        </p:nvSpPr>
        <p:spPr/>
        <p:txBody>
          <a:bodyPr/>
          <a:lstStyle/>
          <a:p>
            <a:pPr>
              <a:defRPr/>
            </a:pPr>
            <a:fld id="{5AF7E991-B9CB-4B0D-995E-09EBBA2230A8}" type="slidenum">
              <a:rPr lang="en-US" smtClean="0"/>
              <a:pPr>
                <a:defRPr/>
              </a:pPr>
              <a:t>11</a:t>
            </a:fld>
            <a:endParaRPr lang="en-US"/>
          </a:p>
        </p:txBody>
      </p:sp>
    </p:spTree>
    <p:extLst>
      <p:ext uri="{BB962C8B-B14F-4D97-AF65-F5344CB8AC3E}">
        <p14:creationId xmlns:p14="http://schemas.microsoft.com/office/powerpoint/2010/main" val="221549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500"/>
                                        <p:tgtEl>
                                          <p:spTgt spid="6">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500"/>
                                        <p:tgtEl>
                                          <p:spTgt spid="6">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9" end="9"/>
                                            </p:txEl>
                                          </p:spTgt>
                                        </p:tgtEl>
                                        <p:attrNameLst>
                                          <p:attrName>style.visibility</p:attrName>
                                        </p:attrNameLst>
                                      </p:cBhvr>
                                      <p:to>
                                        <p:strVal val="visible"/>
                                      </p:to>
                                    </p:set>
                                    <p:animEffect transition="in" filter="fade">
                                      <p:cBhvr>
                                        <p:cTn id="44"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099FF-1319-7786-46D8-482AC9865AD9}"/>
              </a:ext>
            </a:extLst>
          </p:cNvPr>
          <p:cNvSpPr>
            <a:spLocks noGrp="1"/>
          </p:cNvSpPr>
          <p:nvPr>
            <p:ph type="title"/>
          </p:nvPr>
        </p:nvSpPr>
        <p:spPr/>
        <p:txBody>
          <a:bodyPr/>
          <a:lstStyle/>
          <a:p>
            <a:r>
              <a:rPr lang="en-US"/>
              <a:t>Scoring – Implementation</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3E25207-3FA9-C32A-FBF4-5E114420DD02}"/>
                  </a:ext>
                </a:extLst>
              </p:cNvPr>
              <p:cNvSpPr>
                <a:spLocks noGrp="1"/>
              </p:cNvSpPr>
              <p:nvPr>
                <p:ph idx="1"/>
              </p:nvPr>
            </p:nvSpPr>
            <p:spPr>
              <a:xfrm>
                <a:off x="914400" y="1143000"/>
                <a:ext cx="5753100" cy="5181600"/>
              </a:xfrm>
              <a:noFill/>
            </p:spPr>
            <p:txBody>
              <a:bodyPr numCol="1" spcCol="731520"/>
              <a:lstStyle/>
              <a:p>
                <a:pPr marL="285750" indent="-285750">
                  <a:buFont typeface="Arial"/>
                  <a:buChar char="•"/>
                </a:pPr>
                <a:r>
                  <a:rPr lang="en-US" sz="2000" b="1" dirty="0">
                    <a:solidFill>
                      <a:schemeClr val="bg1">
                        <a:lumMod val="85000"/>
                      </a:schemeClr>
                    </a:solidFill>
                    <a:ea typeface="+mn-lt"/>
                    <a:cs typeface="+mn-lt"/>
                  </a:rPr>
                  <a:t>Inverted Files: </a:t>
                </a:r>
                <a:r>
                  <a:rPr lang="en-US" sz="2000" dirty="0">
                    <a:solidFill>
                      <a:schemeClr val="bg1">
                        <a:lumMod val="85000"/>
                      </a:schemeClr>
                    </a:solidFill>
                    <a:ea typeface="+mn-lt"/>
                    <a:cs typeface="+mn-lt"/>
                  </a:rPr>
                  <a:t>Efficient scoring with large databases. They store image IDs and term frequency for each node.</a:t>
                </a:r>
              </a:p>
              <a:p>
                <a:pPr marL="285750" indent="-285750">
                  <a:buFont typeface="Arial"/>
                  <a:buChar char="•"/>
                </a:pPr>
                <a:r>
                  <a:rPr lang="en-US" sz="2000" b="1" dirty="0">
                    <a:solidFill>
                      <a:schemeClr val="bg1">
                        <a:lumMod val="85000"/>
                      </a:schemeClr>
                    </a:solidFill>
                    <a:ea typeface="+mn-lt"/>
                    <a:cs typeface="+mn-lt"/>
                  </a:rPr>
                  <a:t>Forward Files: </a:t>
                </a:r>
                <a:r>
                  <a:rPr lang="en-US" sz="2000" dirty="0">
                    <a:solidFill>
                      <a:schemeClr val="bg1">
                        <a:lumMod val="85000"/>
                      </a:schemeClr>
                    </a:solidFill>
                    <a:ea typeface="+mn-lt"/>
                    <a:cs typeface="+mn-lt"/>
                  </a:rPr>
                  <a:t>Complement inverted files, representing leaf nodes explicitly.</a:t>
                </a:r>
              </a:p>
              <a:p>
                <a:pPr marL="285750" indent="-285750">
                  <a:buFont typeface="Arial"/>
                  <a:buChar char="•"/>
                </a:pPr>
                <a:r>
                  <a:rPr lang="en-US" sz="2000" b="1" dirty="0">
                    <a:solidFill>
                      <a:schemeClr val="bg1">
                        <a:lumMod val="85000"/>
                      </a:schemeClr>
                    </a:solidFill>
                    <a:ea typeface="+mn-lt"/>
                    <a:cs typeface="+mn-lt"/>
                  </a:rPr>
                  <a:t>Normalized Difference: </a:t>
                </a:r>
                <a:r>
                  <a:rPr lang="en-US" sz="2000" dirty="0">
                    <a:solidFill>
                      <a:schemeClr val="bg1">
                        <a:lumMod val="85000"/>
                      </a:schemeClr>
                    </a:solidFill>
                    <a:ea typeface="+mn-lt"/>
                    <a:cs typeface="+mn-lt"/>
                  </a:rPr>
                  <a:t>Calculated in </a:t>
                </a:r>
                <a:r>
                  <a:rPr lang="en-US" sz="2000" dirty="0" err="1">
                    <a:solidFill>
                      <a:schemeClr val="bg1">
                        <a:lumMod val="85000"/>
                      </a:schemeClr>
                    </a:solidFill>
                    <a:ea typeface="+mn-lt"/>
                    <a:cs typeface="+mn-lt"/>
                  </a:rPr>
                  <a:t>Lp</a:t>
                </a:r>
                <a:r>
                  <a:rPr lang="en-US" sz="2000" dirty="0">
                    <a:solidFill>
                      <a:schemeClr val="bg1">
                        <a:lumMod val="85000"/>
                      </a:schemeClr>
                    </a:solidFill>
                    <a:ea typeface="+mn-lt"/>
                    <a:cs typeface="+mn-lt"/>
                  </a:rPr>
                  <a:t> norm using equation (5).</a:t>
                </a:r>
              </a:p>
              <a:p>
                <a14:m>
                  <m:oMath xmlns:m="http://schemas.openxmlformats.org/officeDocument/2006/math">
                    <m:r>
                      <a:rPr lang="en-US" sz="2000" i="1" smtClean="0">
                        <a:solidFill>
                          <a:schemeClr val="bg1">
                            <a:lumMod val="85000"/>
                          </a:schemeClr>
                        </a:solidFill>
                        <a:latin typeface="Cambria Math" panose="02040503050406030204" pitchFamily="18" charset="0"/>
                        <a:ea typeface="Cambria Math" panose="02040503050406030204" pitchFamily="18" charset="0"/>
                      </a:rPr>
                      <m:t>∥ </m:t>
                    </m:r>
                  </m:oMath>
                </a14:m>
                <a:r>
                  <a:rPr lang="en-US" sz="2000" dirty="0">
                    <a:solidFill>
                      <a:schemeClr val="bg1">
                        <a:lumMod val="85000"/>
                      </a:schemeClr>
                    </a:solidFill>
                    <a:ea typeface="+mn-lt"/>
                    <a:cs typeface="+mn-lt"/>
                  </a:rPr>
                  <a:t>q – d </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 </m:t>
                    </m:r>
                    <m:m>
                      <m:mPr>
                        <m:mcs>
                          <m:mc>
                            <m:mcPr>
                              <m:count m:val="1"/>
                              <m:mcJc m:val="center"/>
                            </m:mcPr>
                          </m:mc>
                        </m:mcs>
                        <m:ctrlPr>
                          <a:rPr lang="en-US" sz="2000" i="1" smtClean="0">
                            <a:solidFill>
                              <a:schemeClr val="bg1">
                                <a:lumMod val="85000"/>
                              </a:schemeClr>
                            </a:solidFill>
                            <a:latin typeface="Cambria Math" panose="02040503050406030204" pitchFamily="18" charset="0"/>
                            <a:ea typeface="+mn-lt"/>
                            <a:cs typeface="+mn-lt"/>
                          </a:rPr>
                        </m:ctrlPr>
                      </m:mPr>
                      <m:mr>
                        <m:e>
                          <m:r>
                            <m:rPr>
                              <m:brk m:alnAt="7"/>
                            </m:rPr>
                            <a:rPr lang="en-US" sz="2000" b="0" i="1" smtClean="0">
                              <a:solidFill>
                                <a:schemeClr val="bg1">
                                  <a:lumMod val="85000"/>
                                </a:schemeClr>
                              </a:solidFill>
                              <a:latin typeface="Cambria Math" panose="02040503050406030204" pitchFamily="18" charset="0"/>
                              <a:ea typeface="+mn-lt"/>
                              <a:cs typeface="+mn-lt"/>
                            </a:rPr>
                            <m:t>𝑝</m:t>
                          </m:r>
                        </m:e>
                      </m:mr>
                      <m:mr>
                        <m:e>
                          <m:r>
                            <a:rPr lang="en-US" sz="2000" b="0" i="1" smtClean="0">
                              <a:solidFill>
                                <a:schemeClr val="bg1">
                                  <a:lumMod val="85000"/>
                                </a:schemeClr>
                              </a:solidFill>
                              <a:latin typeface="Cambria Math" panose="02040503050406030204" pitchFamily="18" charset="0"/>
                              <a:ea typeface="+mn-lt"/>
                              <a:cs typeface="+mn-lt"/>
                            </a:rPr>
                            <m:t>𝑝</m:t>
                          </m:r>
                        </m:e>
                      </m:mr>
                    </m:m>
                    <m:r>
                      <a:rPr lang="en-US" sz="2000" b="0" i="1" smtClean="0">
                        <a:solidFill>
                          <a:schemeClr val="bg1">
                            <a:lumMod val="85000"/>
                          </a:schemeClr>
                        </a:solidFill>
                        <a:latin typeface="Cambria Math" panose="02040503050406030204" pitchFamily="18" charset="0"/>
                        <a:ea typeface="Cambria Math" panose="02040503050406030204" pitchFamily="18" charset="0"/>
                        <a:cs typeface="+mn-lt"/>
                      </a:rPr>
                      <m:t>=</m:t>
                    </m:r>
                    <m:r>
                      <a:rPr lang="en-US" sz="2000" b="0" i="0" smtClean="0">
                        <a:solidFill>
                          <a:schemeClr val="bg1">
                            <a:lumMod val="85000"/>
                          </a:schemeClr>
                        </a:solidFill>
                        <a:latin typeface="Cambria Math" panose="02040503050406030204" pitchFamily="18" charset="0"/>
                        <a:ea typeface="Cambria Math" panose="02040503050406030204" pitchFamily="18" charset="0"/>
                        <a:cs typeface="+mn-lt"/>
                      </a:rPr>
                      <m:t> </m:t>
                    </m:r>
                    <m:nary>
                      <m:naryPr>
                        <m:chr m:val="∑"/>
                        <m:supHide m:val="on"/>
                        <m:ctrlPr>
                          <a:rPr lang="en-US" sz="2000" i="1">
                            <a:solidFill>
                              <a:schemeClr val="bg1">
                                <a:lumMod val="85000"/>
                              </a:schemeClr>
                            </a:solidFill>
                            <a:latin typeface="Cambria Math" panose="02040503050406030204" pitchFamily="18" charset="0"/>
                          </a:rPr>
                        </m:ctrlPr>
                      </m:naryPr>
                      <m:sub>
                        <m:r>
                          <m:rPr>
                            <m:brk m:alnAt="7"/>
                          </m:rPr>
                          <a:rPr lang="en-US" sz="2000" i="1">
                            <a:solidFill>
                              <a:schemeClr val="bg1">
                                <a:lumMod val="85000"/>
                              </a:schemeClr>
                            </a:solidFill>
                            <a:latin typeface="Cambria Math" panose="02040503050406030204" pitchFamily="18" charset="0"/>
                          </a:rPr>
                          <m:t>𝑖</m:t>
                        </m:r>
                      </m:sub>
                      <m:sup/>
                      <m:e>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𝑞𝑖</m:t>
                        </m:r>
                        <m:r>
                          <a:rPr lang="en-US" sz="2000" i="1">
                            <a:solidFill>
                              <a:schemeClr val="bg1">
                                <a:lumMod val="85000"/>
                              </a:schemeClr>
                            </a:solidFill>
                            <a:latin typeface="Cambria Math" panose="02040503050406030204" pitchFamily="18" charset="0"/>
                          </a:rPr>
                          <m:t> −</m:t>
                        </m:r>
                        <m:r>
                          <a:rPr lang="en-US" sz="2000" i="1">
                            <a:solidFill>
                              <a:schemeClr val="bg1">
                                <a:lumMod val="85000"/>
                              </a:schemeClr>
                            </a:solidFill>
                            <a:latin typeface="Cambria Math" panose="02040503050406030204" pitchFamily="18" charset="0"/>
                          </a:rPr>
                          <m:t>𝑑𝑖</m:t>
                        </m:r>
                        <m:r>
                          <a:rPr lang="en-US" sz="2000" i="1">
                            <a:solidFill>
                              <a:schemeClr val="bg1">
                                <a:lumMod val="85000"/>
                              </a:schemeClr>
                            </a:solidFill>
                            <a:latin typeface="Cambria Math" panose="02040503050406030204" pitchFamily="18" charset="0"/>
                          </a:rPr>
                          <m:t>|</m:t>
                        </m:r>
                        <m:r>
                          <a:rPr lang="en-US" sz="2000" i="1" baseline="30000">
                            <a:solidFill>
                              <a:schemeClr val="bg1">
                                <a:lumMod val="85000"/>
                              </a:schemeClr>
                            </a:solidFill>
                            <a:latin typeface="Cambria Math" panose="02040503050406030204" pitchFamily="18" charset="0"/>
                          </a:rPr>
                          <m:t>𝑝</m:t>
                        </m:r>
                      </m:e>
                    </m:nary>
                  </m:oMath>
                </a14:m>
                <a:r>
                  <a:rPr lang="en-US" sz="2000" dirty="0">
                    <a:solidFill>
                      <a:schemeClr val="bg1">
                        <a:lumMod val="85000"/>
                      </a:schemeClr>
                    </a:solidFill>
                  </a:rPr>
                  <a:t>				</a:t>
                </a:r>
                <a:r>
                  <a:rPr lang="en-US" sz="2000" dirty="0">
                    <a:solidFill>
                      <a:schemeClr val="accent2">
                        <a:lumMod val="60000"/>
                        <a:lumOff val="40000"/>
                      </a:schemeClr>
                    </a:solidFill>
                  </a:rPr>
                  <a:t>(5)</a:t>
                </a:r>
              </a:p>
              <a:p>
                <a:pPr>
                  <a:spcBef>
                    <a:spcPts val="984"/>
                  </a:spcBef>
                </a:pPr>
                <a:r>
                  <a:rPr lang="en-US" dirty="0">
                    <a:solidFill>
                      <a:schemeClr val="bg1">
                        <a:lumMod val="85000"/>
                      </a:schemeClr>
                    </a:solidFill>
                  </a:rPr>
                  <a:t>	</a:t>
                </a:r>
                <a14:m>
                  <m:oMath xmlns:m="http://schemas.openxmlformats.org/officeDocument/2006/math">
                    <m:r>
                      <a:rPr lang="en-US" sz="1600" i="1">
                        <a:solidFill>
                          <a:schemeClr val="bg1">
                            <a:lumMod val="85000"/>
                          </a:schemeClr>
                        </a:solidFill>
                        <a:latin typeface="Cambria Math" panose="02040503050406030204" pitchFamily="18" charset="0"/>
                        <a:ea typeface="Cambria Math" panose="02040503050406030204" pitchFamily="18" charset="0"/>
                        <a:cs typeface="+mn-lt"/>
                      </a:rPr>
                      <m:t>= </m:t>
                    </m:r>
                    <m:nary>
                      <m:naryPr>
                        <m:chr m:val="∑"/>
                        <m:supHide m:val="on"/>
                        <m:ctrlPr>
                          <a:rPr lang="en-US" sz="1600" i="1" smtClean="0">
                            <a:solidFill>
                              <a:schemeClr val="bg1">
                                <a:lumMod val="85000"/>
                              </a:schemeClr>
                            </a:solidFill>
                            <a:latin typeface="Cambria Math" panose="02040503050406030204" pitchFamily="18" charset="0"/>
                          </a:rPr>
                        </m:ctrlPr>
                      </m:naryPr>
                      <m:sub>
                        <m:r>
                          <m:rPr>
                            <m:brk m:alnAt="7"/>
                          </m:rPr>
                          <a:rPr lang="en-US" sz="1600" b="0" i="1" smtClean="0">
                            <a:solidFill>
                              <a:schemeClr val="bg1">
                                <a:lumMod val="85000"/>
                              </a:schemeClr>
                            </a:solidFill>
                            <a:latin typeface="Cambria Math" panose="02040503050406030204" pitchFamily="18" charset="0"/>
                          </a:rPr>
                          <m:t>𝑖</m:t>
                        </m:r>
                        <m:r>
                          <a:rPr lang="en-US" sz="1600" b="0" i="1" smtClean="0">
                            <a:solidFill>
                              <a:schemeClr val="bg1">
                                <a:lumMod val="85000"/>
                              </a:schemeClr>
                            </a:solidFill>
                            <a:latin typeface="Cambria Math" panose="02040503050406030204" pitchFamily="18" charset="0"/>
                          </a:rPr>
                          <m:t>|</m:t>
                        </m:r>
                        <m:r>
                          <a:rPr lang="en-US" sz="1600" b="0" i="1" smtClean="0">
                            <a:solidFill>
                              <a:schemeClr val="bg1">
                                <a:lumMod val="85000"/>
                              </a:schemeClr>
                            </a:solidFill>
                            <a:latin typeface="Cambria Math" panose="02040503050406030204" pitchFamily="18" charset="0"/>
                          </a:rPr>
                          <m:t>𝑑𝑖</m:t>
                        </m:r>
                        <m:r>
                          <a:rPr lang="en-US" sz="1600" b="0" i="1" smtClean="0">
                            <a:solidFill>
                              <a:schemeClr val="bg1">
                                <a:lumMod val="85000"/>
                              </a:schemeClr>
                            </a:solidFill>
                            <a:latin typeface="Cambria Math" panose="02040503050406030204" pitchFamily="18" charset="0"/>
                          </a:rPr>
                          <m:t>=0</m:t>
                        </m:r>
                      </m:sub>
                      <m:sup/>
                      <m:e>
                        <m:r>
                          <a:rPr lang="en-US" sz="1600" b="0" i="1" smtClean="0">
                            <a:solidFill>
                              <a:schemeClr val="bg1">
                                <a:lumMod val="85000"/>
                              </a:schemeClr>
                            </a:solidFill>
                            <a:latin typeface="Cambria Math" panose="02040503050406030204" pitchFamily="18" charset="0"/>
                          </a:rPr>
                          <m:t>|</m:t>
                        </m:r>
                        <m:r>
                          <a:rPr lang="en-US" sz="1600" b="0" i="1" smtClean="0">
                            <a:solidFill>
                              <a:schemeClr val="bg1">
                                <a:lumMod val="85000"/>
                              </a:schemeClr>
                            </a:solidFill>
                            <a:latin typeface="Cambria Math" panose="02040503050406030204" pitchFamily="18" charset="0"/>
                          </a:rPr>
                          <m:t>𝑞𝑖</m:t>
                        </m:r>
                        <m:r>
                          <a:rPr lang="en-US" sz="1600" b="0" i="1" smtClean="0">
                            <a:solidFill>
                              <a:schemeClr val="bg1">
                                <a:lumMod val="85000"/>
                              </a:schemeClr>
                            </a:solidFill>
                            <a:latin typeface="Cambria Math" panose="02040503050406030204" pitchFamily="18" charset="0"/>
                          </a:rPr>
                          <m:t>|</m:t>
                        </m:r>
                        <m:r>
                          <a:rPr lang="en-US" sz="1600" b="0" i="1" baseline="30000" smtClean="0">
                            <a:solidFill>
                              <a:schemeClr val="bg1">
                                <a:lumMod val="85000"/>
                              </a:schemeClr>
                            </a:solidFill>
                            <a:latin typeface="Cambria Math" panose="02040503050406030204" pitchFamily="18" charset="0"/>
                          </a:rPr>
                          <m:t>𝑝</m:t>
                        </m:r>
                      </m:e>
                    </m:nary>
                  </m:oMath>
                </a14:m>
                <a:r>
                  <a:rPr lang="en-US" sz="1600" dirty="0">
                    <a:solidFill>
                      <a:schemeClr val="bg1">
                        <a:lumMod val="85000"/>
                      </a:schemeClr>
                    </a:solidFill>
                  </a:rPr>
                  <a:t> + </a:t>
                </a:r>
                <a14:m>
                  <m:oMath xmlns:m="http://schemas.openxmlformats.org/officeDocument/2006/math">
                    <m:nary>
                      <m:naryPr>
                        <m:chr m:val="∑"/>
                        <m:supHide m:val="on"/>
                        <m:ctrlPr>
                          <a:rPr lang="en-US" sz="1600" i="1">
                            <a:solidFill>
                              <a:schemeClr val="bg1">
                                <a:lumMod val="85000"/>
                              </a:schemeClr>
                            </a:solidFill>
                            <a:latin typeface="Cambria Math" panose="02040503050406030204" pitchFamily="18" charset="0"/>
                          </a:rPr>
                        </m:ctrlPr>
                      </m:naryPr>
                      <m:sub>
                        <m:r>
                          <m:rPr>
                            <m:brk m:alnAt="7"/>
                          </m:rPr>
                          <a:rPr lang="en-US" sz="1600" i="1">
                            <a:solidFill>
                              <a:schemeClr val="bg1">
                                <a:lumMod val="85000"/>
                              </a:schemeClr>
                            </a:solidFill>
                            <a:latin typeface="Cambria Math" panose="02040503050406030204" pitchFamily="18" charset="0"/>
                          </a:rPr>
                          <m:t>𝑖</m:t>
                        </m:r>
                        <m:r>
                          <a:rPr lang="en-US" sz="1600" b="0" i="1" smtClean="0">
                            <a:solidFill>
                              <a:schemeClr val="bg1">
                                <a:lumMod val="85000"/>
                              </a:schemeClr>
                            </a:solidFill>
                            <a:latin typeface="Cambria Math" panose="02040503050406030204" pitchFamily="18" charset="0"/>
                          </a:rPr>
                          <m:t>|</m:t>
                        </m:r>
                        <m:r>
                          <a:rPr lang="en-US" sz="1600" b="0" i="1" smtClean="0">
                            <a:solidFill>
                              <a:schemeClr val="bg1">
                                <a:lumMod val="85000"/>
                              </a:schemeClr>
                            </a:solidFill>
                            <a:latin typeface="Cambria Math" panose="02040503050406030204" pitchFamily="18" charset="0"/>
                          </a:rPr>
                          <m:t>𝑞𝑖</m:t>
                        </m:r>
                        <m:r>
                          <a:rPr lang="en-US" sz="1600" b="0" i="1" smtClean="0">
                            <a:solidFill>
                              <a:schemeClr val="bg1">
                                <a:lumMod val="85000"/>
                              </a:schemeClr>
                            </a:solidFill>
                            <a:latin typeface="Cambria Math" panose="02040503050406030204" pitchFamily="18" charset="0"/>
                          </a:rPr>
                          <m:t>=0</m:t>
                        </m:r>
                      </m:sub>
                      <m:sup/>
                      <m:e>
                        <m:r>
                          <a:rPr lang="en-US" sz="1600" i="1">
                            <a:solidFill>
                              <a:schemeClr val="bg1">
                                <a:lumMod val="85000"/>
                              </a:schemeClr>
                            </a:solidFill>
                            <a:latin typeface="Cambria Math" panose="02040503050406030204" pitchFamily="18" charset="0"/>
                          </a:rPr>
                          <m:t>|</m:t>
                        </m:r>
                        <m:r>
                          <a:rPr lang="en-US" sz="1600" i="1">
                            <a:solidFill>
                              <a:schemeClr val="bg1">
                                <a:lumMod val="85000"/>
                              </a:schemeClr>
                            </a:solidFill>
                            <a:latin typeface="Cambria Math" panose="02040503050406030204" pitchFamily="18" charset="0"/>
                          </a:rPr>
                          <m:t>𝑑𝑖</m:t>
                        </m:r>
                        <m:r>
                          <a:rPr lang="en-US" sz="1600" i="1">
                            <a:solidFill>
                              <a:schemeClr val="bg1">
                                <a:lumMod val="85000"/>
                              </a:schemeClr>
                            </a:solidFill>
                            <a:latin typeface="Cambria Math" panose="02040503050406030204" pitchFamily="18" charset="0"/>
                          </a:rPr>
                          <m:t>|</m:t>
                        </m:r>
                        <m:r>
                          <a:rPr lang="en-US" sz="1600" i="1" baseline="30000">
                            <a:solidFill>
                              <a:schemeClr val="bg1">
                                <a:lumMod val="85000"/>
                              </a:schemeClr>
                            </a:solidFill>
                            <a:latin typeface="Cambria Math" panose="02040503050406030204" pitchFamily="18" charset="0"/>
                          </a:rPr>
                          <m:t>𝑝</m:t>
                        </m:r>
                      </m:e>
                    </m:nary>
                  </m:oMath>
                </a14:m>
                <a:r>
                  <a:rPr lang="en-US" sz="1600" dirty="0">
                    <a:solidFill>
                      <a:schemeClr val="bg1">
                        <a:lumMod val="85000"/>
                      </a:schemeClr>
                    </a:solidFill>
                  </a:rPr>
                  <a:t> + </a:t>
                </a:r>
                <a14:m>
                  <m:oMath xmlns:m="http://schemas.openxmlformats.org/officeDocument/2006/math">
                    <m:nary>
                      <m:naryPr>
                        <m:chr m:val="∑"/>
                        <m:supHide m:val="on"/>
                        <m:ctrlPr>
                          <a:rPr lang="en-US" sz="1600" i="1">
                            <a:solidFill>
                              <a:schemeClr val="bg1">
                                <a:lumMod val="85000"/>
                              </a:schemeClr>
                            </a:solidFill>
                            <a:latin typeface="Cambria Math" panose="02040503050406030204" pitchFamily="18" charset="0"/>
                          </a:rPr>
                        </m:ctrlPr>
                      </m:naryPr>
                      <m:sub>
                        <m:r>
                          <m:rPr>
                            <m:brk m:alnAt="7"/>
                          </m:rPr>
                          <a:rPr lang="en-US" sz="1600" i="1">
                            <a:solidFill>
                              <a:schemeClr val="bg1">
                                <a:lumMod val="85000"/>
                              </a:schemeClr>
                            </a:solidFill>
                            <a:latin typeface="Cambria Math" panose="02040503050406030204" pitchFamily="18" charset="0"/>
                          </a:rPr>
                          <m:t>𝑖</m:t>
                        </m:r>
                        <m:r>
                          <a:rPr lang="en-US" sz="1600" b="0" i="1" smtClean="0">
                            <a:solidFill>
                              <a:schemeClr val="bg1">
                                <a:lumMod val="85000"/>
                              </a:schemeClr>
                            </a:solidFill>
                            <a:latin typeface="Cambria Math" panose="02040503050406030204" pitchFamily="18" charset="0"/>
                          </a:rPr>
                          <m:t>|</m:t>
                        </m:r>
                        <m:r>
                          <a:rPr lang="en-US" sz="1600" b="0" i="1" smtClean="0">
                            <a:solidFill>
                              <a:schemeClr val="bg1">
                                <a:lumMod val="85000"/>
                              </a:schemeClr>
                            </a:solidFill>
                            <a:latin typeface="Cambria Math" panose="02040503050406030204" pitchFamily="18" charset="0"/>
                          </a:rPr>
                          <m:t>𝑞𝑖</m:t>
                        </m:r>
                        <m:r>
                          <a:rPr lang="en-US" sz="1600" b="0" i="1" smtClean="0">
                            <a:solidFill>
                              <a:schemeClr val="bg1">
                                <a:lumMod val="85000"/>
                              </a:schemeClr>
                            </a:solidFill>
                            <a:latin typeface="Cambria Math" panose="02040503050406030204" pitchFamily="18" charset="0"/>
                            <a:ea typeface="Cambria Math" panose="02040503050406030204" pitchFamily="18" charset="0"/>
                          </a:rPr>
                          <m:t>≠0, </m:t>
                        </m:r>
                        <m:r>
                          <a:rPr lang="en-US" sz="1600" b="0" i="1" smtClean="0">
                            <a:solidFill>
                              <a:schemeClr val="bg1">
                                <a:lumMod val="85000"/>
                              </a:schemeClr>
                            </a:solidFill>
                            <a:latin typeface="Cambria Math" panose="02040503050406030204" pitchFamily="18" charset="0"/>
                            <a:ea typeface="Cambria Math" panose="02040503050406030204" pitchFamily="18" charset="0"/>
                          </a:rPr>
                          <m:t>𝑑𝑖</m:t>
                        </m:r>
                        <m:r>
                          <a:rPr lang="en-US" sz="1600" b="0" i="1" smtClean="0">
                            <a:solidFill>
                              <a:schemeClr val="bg1">
                                <a:lumMod val="85000"/>
                              </a:schemeClr>
                            </a:solidFill>
                            <a:latin typeface="Cambria Math" panose="02040503050406030204" pitchFamily="18" charset="0"/>
                            <a:ea typeface="Cambria Math" panose="02040503050406030204" pitchFamily="18" charset="0"/>
                          </a:rPr>
                          <m:t>≠0</m:t>
                        </m:r>
                      </m:sub>
                      <m:sup/>
                      <m:e>
                        <m:r>
                          <a:rPr lang="en-US" sz="1600" i="1">
                            <a:solidFill>
                              <a:schemeClr val="bg1">
                                <a:lumMod val="85000"/>
                              </a:schemeClr>
                            </a:solidFill>
                            <a:latin typeface="Cambria Math" panose="02040503050406030204" pitchFamily="18" charset="0"/>
                          </a:rPr>
                          <m:t>|</m:t>
                        </m:r>
                        <m:r>
                          <a:rPr lang="en-US" sz="1600" i="1">
                            <a:solidFill>
                              <a:schemeClr val="bg1">
                                <a:lumMod val="85000"/>
                              </a:schemeClr>
                            </a:solidFill>
                            <a:latin typeface="Cambria Math" panose="02040503050406030204" pitchFamily="18" charset="0"/>
                          </a:rPr>
                          <m:t>𝑞𝑖</m:t>
                        </m:r>
                        <m:r>
                          <a:rPr lang="en-US" sz="1600" i="1">
                            <a:solidFill>
                              <a:schemeClr val="bg1">
                                <a:lumMod val="85000"/>
                              </a:schemeClr>
                            </a:solidFill>
                            <a:latin typeface="Cambria Math" panose="02040503050406030204" pitchFamily="18" charset="0"/>
                          </a:rPr>
                          <m:t> −</m:t>
                        </m:r>
                        <m:r>
                          <a:rPr lang="en-US" sz="1600" i="1">
                            <a:solidFill>
                              <a:schemeClr val="bg1">
                                <a:lumMod val="85000"/>
                              </a:schemeClr>
                            </a:solidFill>
                            <a:latin typeface="Cambria Math" panose="02040503050406030204" pitchFamily="18" charset="0"/>
                          </a:rPr>
                          <m:t>𝑑𝑖</m:t>
                        </m:r>
                        <m:r>
                          <a:rPr lang="en-US" sz="1600" i="1">
                            <a:solidFill>
                              <a:schemeClr val="bg1">
                                <a:lumMod val="85000"/>
                              </a:schemeClr>
                            </a:solidFill>
                            <a:latin typeface="Cambria Math" panose="02040503050406030204" pitchFamily="18" charset="0"/>
                          </a:rPr>
                          <m:t>|</m:t>
                        </m:r>
                        <m:r>
                          <a:rPr lang="en-US" sz="1600" i="1" baseline="30000">
                            <a:solidFill>
                              <a:schemeClr val="bg1">
                                <a:lumMod val="85000"/>
                              </a:schemeClr>
                            </a:solidFill>
                            <a:latin typeface="Cambria Math" panose="02040503050406030204" pitchFamily="18" charset="0"/>
                          </a:rPr>
                          <m:t>𝑝</m:t>
                        </m:r>
                      </m:e>
                    </m:nary>
                  </m:oMath>
                </a14:m>
                <a:endParaRPr lang="en-US" sz="1600" dirty="0">
                  <a:solidFill>
                    <a:schemeClr val="bg1">
                      <a:lumMod val="85000"/>
                    </a:schemeClr>
                  </a:solidFill>
                </a:endParaRPr>
              </a:p>
              <a:p>
                <a:pPr marL="736600" indent="-736600">
                  <a:spcBef>
                    <a:spcPts val="984"/>
                  </a:spcBef>
                </a:pPr>
                <a:r>
                  <a:rPr lang="en-US" sz="1600" dirty="0">
                    <a:solidFill>
                      <a:schemeClr val="bg1">
                        <a:lumMod val="85000"/>
                      </a:schemeClr>
                    </a:solidFill>
                  </a:rPr>
                  <a:t>	</a:t>
                </a:r>
                <a14:m>
                  <m:oMath xmlns:m="http://schemas.openxmlformats.org/officeDocument/2006/math">
                    <m:r>
                      <a:rPr lang="en-US" sz="1600" i="1">
                        <a:solidFill>
                          <a:schemeClr val="bg1">
                            <a:lumMod val="85000"/>
                          </a:schemeClr>
                        </a:solidFill>
                        <a:latin typeface="Cambria Math" panose="02040503050406030204" pitchFamily="18" charset="0"/>
                        <a:ea typeface="Cambria Math" panose="02040503050406030204" pitchFamily="18" charset="0"/>
                        <a:cs typeface="+mn-lt"/>
                      </a:rPr>
                      <m:t>= </m:t>
                    </m:r>
                    <m:r>
                      <a:rPr lang="en-US" sz="1600" i="1">
                        <a:solidFill>
                          <a:schemeClr val="bg1">
                            <a:lumMod val="85000"/>
                          </a:schemeClr>
                        </a:solidFill>
                        <a:latin typeface="Cambria Math" panose="02040503050406030204" pitchFamily="18" charset="0"/>
                        <a:ea typeface="Cambria Math" panose="02040503050406030204" pitchFamily="18" charset="0"/>
                      </a:rPr>
                      <m:t>∥</m:t>
                    </m:r>
                  </m:oMath>
                </a14:m>
                <a:r>
                  <a:rPr lang="en-US" sz="1600" dirty="0">
                    <a:solidFill>
                      <a:schemeClr val="bg1">
                        <a:lumMod val="85000"/>
                      </a:schemeClr>
                    </a:solidFill>
                    <a:ea typeface="+mn-lt"/>
                    <a:cs typeface="+mn-lt"/>
                  </a:rPr>
                  <a:t> q </a:t>
                </a:r>
                <a14:m>
                  <m:oMath xmlns:m="http://schemas.openxmlformats.org/officeDocument/2006/math">
                    <m:r>
                      <a:rPr lang="en-US" sz="1600" i="1" smtClean="0">
                        <a:solidFill>
                          <a:schemeClr val="bg1">
                            <a:lumMod val="85000"/>
                          </a:schemeClr>
                        </a:solidFill>
                        <a:latin typeface="Cambria Math" panose="02040503050406030204" pitchFamily="18" charset="0"/>
                        <a:ea typeface="Cambria Math" panose="02040503050406030204" pitchFamily="18" charset="0"/>
                      </a:rPr>
                      <m:t>∥</m:t>
                    </m:r>
                    <m:m>
                      <m:mPr>
                        <m:mcs>
                          <m:mc>
                            <m:mcPr>
                              <m:count m:val="1"/>
                              <m:mcJc m:val="center"/>
                            </m:mcPr>
                          </m:mc>
                        </m:mcs>
                        <m:ctrlPr>
                          <a:rPr lang="en-US" sz="1600" i="1" smtClean="0">
                            <a:solidFill>
                              <a:schemeClr val="bg1">
                                <a:lumMod val="85000"/>
                              </a:schemeClr>
                            </a:solidFill>
                            <a:latin typeface="Cambria Math" panose="02040503050406030204" pitchFamily="18" charset="0"/>
                            <a:ea typeface="+mn-lt"/>
                            <a:cs typeface="+mn-lt"/>
                          </a:rPr>
                        </m:ctrlPr>
                      </m:mPr>
                      <m:mr>
                        <m:e>
                          <m:r>
                            <m:rPr>
                              <m:brk m:alnAt="7"/>
                            </m:rPr>
                            <a:rPr lang="en-US" sz="1600" b="0" i="1" smtClean="0">
                              <a:solidFill>
                                <a:schemeClr val="bg1">
                                  <a:lumMod val="85000"/>
                                </a:schemeClr>
                              </a:solidFill>
                              <a:latin typeface="Cambria Math" panose="02040503050406030204" pitchFamily="18" charset="0"/>
                              <a:ea typeface="+mn-lt"/>
                              <a:cs typeface="+mn-lt"/>
                            </a:rPr>
                            <m:t>𝑝</m:t>
                          </m:r>
                        </m:e>
                      </m:mr>
                      <m:mr>
                        <m:e>
                          <m:r>
                            <a:rPr lang="en-US" sz="1600" b="0" i="1" smtClean="0">
                              <a:solidFill>
                                <a:schemeClr val="bg1">
                                  <a:lumMod val="85000"/>
                                </a:schemeClr>
                              </a:solidFill>
                              <a:latin typeface="Cambria Math" panose="02040503050406030204" pitchFamily="18" charset="0"/>
                              <a:ea typeface="+mn-lt"/>
                              <a:cs typeface="+mn-lt"/>
                            </a:rPr>
                            <m:t>𝑝</m:t>
                          </m:r>
                        </m:e>
                      </m:mr>
                    </m:m>
                  </m:oMath>
                </a14:m>
                <a:r>
                  <a:rPr lang="en-US" sz="1600" dirty="0">
                    <a:solidFill>
                      <a:schemeClr val="bg1">
                        <a:lumMod val="85000"/>
                      </a:schemeClr>
                    </a:solidFill>
                  </a:rPr>
                  <a:t> + </a:t>
                </a:r>
                <a14:m>
                  <m:oMath xmlns:m="http://schemas.openxmlformats.org/officeDocument/2006/math">
                    <m:r>
                      <a:rPr lang="en-US" sz="1600" i="1">
                        <a:solidFill>
                          <a:schemeClr val="bg1">
                            <a:lumMod val="85000"/>
                          </a:schemeClr>
                        </a:solidFill>
                        <a:latin typeface="Cambria Math" panose="02040503050406030204" pitchFamily="18" charset="0"/>
                        <a:ea typeface="Cambria Math" panose="02040503050406030204" pitchFamily="18" charset="0"/>
                      </a:rPr>
                      <m:t>∥ </m:t>
                    </m:r>
                  </m:oMath>
                </a14:m>
                <a:r>
                  <a:rPr lang="en-US" sz="1600" dirty="0">
                    <a:solidFill>
                      <a:schemeClr val="bg1">
                        <a:lumMod val="85000"/>
                      </a:schemeClr>
                    </a:solidFill>
                    <a:ea typeface="+mn-lt"/>
                    <a:cs typeface="+mn-lt"/>
                  </a:rPr>
                  <a:t>d</a:t>
                </a:r>
                <a:r>
                  <a:rPr lang="en-US" sz="1600" dirty="0">
                    <a:solidFill>
                      <a:schemeClr val="bg1">
                        <a:lumMod val="85000"/>
                      </a:schemeClr>
                    </a:solidFill>
                    <a:ea typeface="Cambria Math" panose="02040503050406030204" pitchFamily="18" charset="0"/>
                  </a:rPr>
                  <a:t> </a:t>
                </a:r>
                <a14:m>
                  <m:oMath xmlns:m="http://schemas.openxmlformats.org/officeDocument/2006/math">
                    <m:r>
                      <a:rPr lang="en-US" sz="1600" i="1">
                        <a:solidFill>
                          <a:schemeClr val="bg1">
                            <a:lumMod val="85000"/>
                          </a:schemeClr>
                        </a:solidFill>
                        <a:latin typeface="Cambria Math" panose="02040503050406030204" pitchFamily="18" charset="0"/>
                        <a:ea typeface="Cambria Math" panose="02040503050406030204" pitchFamily="18" charset="0"/>
                      </a:rPr>
                      <m:t>∥</m:t>
                    </m:r>
                    <m:m>
                      <m:mPr>
                        <m:mcs>
                          <m:mc>
                            <m:mcPr>
                              <m:count m:val="1"/>
                              <m:mcJc m:val="center"/>
                            </m:mcPr>
                          </m:mc>
                        </m:mcs>
                        <m:ctrlPr>
                          <a:rPr lang="en-US" sz="1600" i="1">
                            <a:solidFill>
                              <a:schemeClr val="bg1">
                                <a:lumMod val="85000"/>
                              </a:schemeClr>
                            </a:solidFill>
                            <a:latin typeface="Cambria Math" panose="02040503050406030204" pitchFamily="18" charset="0"/>
                            <a:ea typeface="+mn-lt"/>
                            <a:cs typeface="+mn-lt"/>
                          </a:rPr>
                        </m:ctrlPr>
                      </m:mPr>
                      <m:mr>
                        <m:e>
                          <m:r>
                            <m:rPr>
                              <m:brk m:alnAt="7"/>
                            </m:rPr>
                            <a:rPr lang="en-US" sz="1600" i="1">
                              <a:solidFill>
                                <a:schemeClr val="bg1">
                                  <a:lumMod val="85000"/>
                                </a:schemeClr>
                              </a:solidFill>
                              <a:latin typeface="Cambria Math" panose="02040503050406030204" pitchFamily="18" charset="0"/>
                              <a:ea typeface="+mn-lt"/>
                              <a:cs typeface="+mn-lt"/>
                            </a:rPr>
                            <m:t>𝑝</m:t>
                          </m:r>
                        </m:e>
                      </m:mr>
                      <m:mr>
                        <m:e>
                          <m:r>
                            <a:rPr lang="en-US" sz="1600" i="1">
                              <a:solidFill>
                                <a:schemeClr val="bg1">
                                  <a:lumMod val="85000"/>
                                </a:schemeClr>
                              </a:solidFill>
                              <a:latin typeface="Cambria Math" panose="02040503050406030204" pitchFamily="18" charset="0"/>
                              <a:ea typeface="+mn-lt"/>
                              <a:cs typeface="+mn-lt"/>
                            </a:rPr>
                            <m:t>𝑝</m:t>
                          </m:r>
                        </m:e>
                      </m:mr>
                    </m:m>
                  </m:oMath>
                </a14:m>
                <a:r>
                  <a:rPr lang="en-US" sz="1600" dirty="0">
                    <a:solidFill>
                      <a:schemeClr val="bg1">
                        <a:lumMod val="85000"/>
                      </a:schemeClr>
                    </a:solidFill>
                  </a:rPr>
                  <a:t> + </a:t>
                </a:r>
                <a:br>
                  <a:rPr lang="en-US" sz="1600" dirty="0">
                    <a:solidFill>
                      <a:schemeClr val="bg1">
                        <a:lumMod val="85000"/>
                      </a:schemeClr>
                    </a:solidFill>
                  </a:rPr>
                </a:br>
                <a14:m>
                  <m:oMathPara xmlns:m="http://schemas.openxmlformats.org/officeDocument/2006/math">
                    <m:oMathParaPr>
                      <m:jc m:val="centerGroup"/>
                    </m:oMathParaPr>
                    <m:oMath xmlns:m="http://schemas.openxmlformats.org/officeDocument/2006/math">
                      <m:nary>
                        <m:naryPr>
                          <m:chr m:val="∑"/>
                          <m:supHide m:val="on"/>
                          <m:ctrlPr>
                            <a:rPr lang="en-US" sz="1600" i="1">
                              <a:solidFill>
                                <a:schemeClr val="bg1">
                                  <a:lumMod val="85000"/>
                                </a:schemeClr>
                              </a:solidFill>
                              <a:latin typeface="Cambria Math" panose="02040503050406030204" pitchFamily="18" charset="0"/>
                            </a:rPr>
                          </m:ctrlPr>
                        </m:naryPr>
                        <m:sub>
                          <m:r>
                            <m:rPr>
                              <m:brk m:alnAt="7"/>
                            </m:rPr>
                            <a:rPr lang="en-US" sz="1600" i="1">
                              <a:solidFill>
                                <a:schemeClr val="bg1">
                                  <a:lumMod val="85000"/>
                                </a:schemeClr>
                              </a:solidFill>
                              <a:latin typeface="Cambria Math" panose="02040503050406030204" pitchFamily="18" charset="0"/>
                            </a:rPr>
                            <m:t>𝑖</m:t>
                          </m:r>
                          <m:r>
                            <a:rPr lang="en-US" sz="1600" i="1">
                              <a:solidFill>
                                <a:schemeClr val="bg1">
                                  <a:lumMod val="85000"/>
                                </a:schemeClr>
                              </a:solidFill>
                              <a:latin typeface="Cambria Math" panose="02040503050406030204" pitchFamily="18" charset="0"/>
                            </a:rPr>
                            <m:t>|</m:t>
                          </m:r>
                          <m:r>
                            <a:rPr lang="en-US" sz="1600" i="1">
                              <a:solidFill>
                                <a:schemeClr val="bg1">
                                  <a:lumMod val="85000"/>
                                </a:schemeClr>
                              </a:solidFill>
                              <a:latin typeface="Cambria Math" panose="02040503050406030204" pitchFamily="18" charset="0"/>
                            </a:rPr>
                            <m:t>𝑞𝑖</m:t>
                          </m:r>
                          <m:r>
                            <a:rPr lang="en-US" sz="1600" i="1">
                              <a:solidFill>
                                <a:schemeClr val="bg1">
                                  <a:lumMod val="85000"/>
                                </a:schemeClr>
                              </a:solidFill>
                              <a:latin typeface="Cambria Math" panose="02040503050406030204" pitchFamily="18" charset="0"/>
                              <a:ea typeface="Cambria Math" panose="02040503050406030204" pitchFamily="18" charset="0"/>
                            </a:rPr>
                            <m:t>≠0, </m:t>
                          </m:r>
                          <m:r>
                            <a:rPr lang="en-US" sz="1600" i="1">
                              <a:solidFill>
                                <a:schemeClr val="bg1">
                                  <a:lumMod val="85000"/>
                                </a:schemeClr>
                              </a:solidFill>
                              <a:latin typeface="Cambria Math" panose="02040503050406030204" pitchFamily="18" charset="0"/>
                              <a:ea typeface="Cambria Math" panose="02040503050406030204" pitchFamily="18" charset="0"/>
                            </a:rPr>
                            <m:t>𝑑𝑖</m:t>
                          </m:r>
                          <m:r>
                            <a:rPr lang="en-US" sz="1600" i="1">
                              <a:solidFill>
                                <a:schemeClr val="bg1">
                                  <a:lumMod val="85000"/>
                                </a:schemeClr>
                              </a:solidFill>
                              <a:latin typeface="Cambria Math" panose="02040503050406030204" pitchFamily="18" charset="0"/>
                              <a:ea typeface="Cambria Math" panose="02040503050406030204" pitchFamily="18" charset="0"/>
                            </a:rPr>
                            <m:t>≠0</m:t>
                          </m:r>
                        </m:sub>
                        <m:sup/>
                        <m:e>
                          <m:r>
                            <a:rPr lang="en-US" sz="1600" b="0" i="1" smtClean="0">
                              <a:solidFill>
                                <a:schemeClr val="bg1">
                                  <a:lumMod val="85000"/>
                                </a:schemeClr>
                              </a:solidFill>
                              <a:latin typeface="Cambria Math" panose="02040503050406030204" pitchFamily="18" charset="0"/>
                              <a:ea typeface="Cambria Math" panose="02040503050406030204" pitchFamily="18" charset="0"/>
                            </a:rPr>
                            <m:t>(</m:t>
                          </m:r>
                          <m:r>
                            <a:rPr lang="en-US" sz="1600" i="1">
                              <a:solidFill>
                                <a:schemeClr val="bg1">
                                  <a:lumMod val="85000"/>
                                </a:schemeClr>
                              </a:solidFill>
                              <a:latin typeface="Cambria Math" panose="02040503050406030204" pitchFamily="18" charset="0"/>
                            </a:rPr>
                            <m:t>|</m:t>
                          </m:r>
                          <m:r>
                            <a:rPr lang="en-US" sz="1600" i="1">
                              <a:solidFill>
                                <a:schemeClr val="bg1">
                                  <a:lumMod val="85000"/>
                                </a:schemeClr>
                              </a:solidFill>
                              <a:latin typeface="Cambria Math" panose="02040503050406030204" pitchFamily="18" charset="0"/>
                            </a:rPr>
                            <m:t>𝑞𝑖</m:t>
                          </m:r>
                          <m:r>
                            <a:rPr lang="en-US" sz="1600" i="1">
                              <a:solidFill>
                                <a:schemeClr val="bg1">
                                  <a:lumMod val="85000"/>
                                </a:schemeClr>
                              </a:solidFill>
                              <a:latin typeface="Cambria Math" panose="02040503050406030204" pitchFamily="18" charset="0"/>
                            </a:rPr>
                            <m:t> −</m:t>
                          </m:r>
                          <m:r>
                            <a:rPr lang="en-US" sz="1600" i="1">
                              <a:solidFill>
                                <a:schemeClr val="bg1">
                                  <a:lumMod val="85000"/>
                                </a:schemeClr>
                              </a:solidFill>
                              <a:latin typeface="Cambria Math" panose="02040503050406030204" pitchFamily="18" charset="0"/>
                            </a:rPr>
                            <m:t>𝑑𝑖</m:t>
                          </m:r>
                          <m:r>
                            <a:rPr lang="en-US" sz="1600" i="1">
                              <a:solidFill>
                                <a:schemeClr val="bg1">
                                  <a:lumMod val="85000"/>
                                </a:schemeClr>
                              </a:solidFill>
                              <a:latin typeface="Cambria Math" panose="02040503050406030204" pitchFamily="18" charset="0"/>
                            </a:rPr>
                            <m:t>|</m:t>
                          </m:r>
                          <m:r>
                            <a:rPr lang="en-US" sz="1600" i="1" baseline="30000">
                              <a:solidFill>
                                <a:schemeClr val="bg1">
                                  <a:lumMod val="85000"/>
                                </a:schemeClr>
                              </a:solidFill>
                              <a:latin typeface="Cambria Math" panose="02040503050406030204" pitchFamily="18" charset="0"/>
                            </a:rPr>
                            <m:t>𝑝</m:t>
                          </m:r>
                        </m:e>
                      </m:nary>
                      <m:r>
                        <a:rPr lang="en-US" sz="1600" b="0" i="1" smtClean="0">
                          <a:solidFill>
                            <a:schemeClr val="bg1">
                              <a:lumMod val="85000"/>
                            </a:schemeClr>
                          </a:solidFill>
                          <a:latin typeface="Cambria Math" panose="02040503050406030204" pitchFamily="18" charset="0"/>
                        </a:rPr>
                        <m:t> −</m:t>
                      </m:r>
                      <m:d>
                        <m:dPr>
                          <m:begChr m:val="|"/>
                          <m:endChr m:val="|"/>
                          <m:ctrlPr>
                            <a:rPr lang="en-US" sz="1600" b="0" i="1" smtClean="0">
                              <a:solidFill>
                                <a:schemeClr val="bg1">
                                  <a:lumMod val="85000"/>
                                </a:schemeClr>
                              </a:solidFill>
                              <a:latin typeface="Cambria Math" panose="02040503050406030204" pitchFamily="18" charset="0"/>
                            </a:rPr>
                          </m:ctrlPr>
                        </m:dPr>
                        <m:e>
                          <m:r>
                            <a:rPr lang="en-US" sz="1600" i="1">
                              <a:solidFill>
                                <a:schemeClr val="bg1">
                                  <a:lumMod val="85000"/>
                                </a:schemeClr>
                              </a:solidFill>
                              <a:latin typeface="Cambria Math" panose="02040503050406030204" pitchFamily="18" charset="0"/>
                            </a:rPr>
                            <m:t>𝑞</m:t>
                          </m:r>
                          <m:r>
                            <a:rPr lang="en-US" sz="1600" i="1" baseline="-25000">
                              <a:solidFill>
                                <a:schemeClr val="bg1">
                                  <a:lumMod val="85000"/>
                                </a:schemeClr>
                              </a:solidFill>
                              <a:latin typeface="Cambria Math" panose="02040503050406030204" pitchFamily="18" charset="0"/>
                            </a:rPr>
                            <m:t>𝑖</m:t>
                          </m:r>
                        </m:e>
                      </m:d>
                      <m:r>
                        <a:rPr lang="en-US" sz="1600" i="1" baseline="30000" smtClean="0">
                          <a:solidFill>
                            <a:schemeClr val="bg1">
                              <a:lumMod val="85000"/>
                            </a:schemeClr>
                          </a:solidFill>
                          <a:latin typeface="Cambria Math" panose="02040503050406030204" pitchFamily="18" charset="0"/>
                        </a:rPr>
                        <m:t>𝑝</m:t>
                      </m:r>
                      <m:r>
                        <a:rPr lang="en-US" sz="1600" b="0" i="1" smtClean="0">
                          <a:solidFill>
                            <a:schemeClr val="bg1">
                              <a:lumMod val="85000"/>
                            </a:schemeClr>
                          </a:solidFill>
                          <a:latin typeface="Cambria Math" panose="02040503050406030204" pitchFamily="18" charset="0"/>
                        </a:rPr>
                        <m:t> −|</m:t>
                      </m:r>
                      <m:r>
                        <a:rPr lang="en-US" sz="1600" i="1">
                          <a:solidFill>
                            <a:schemeClr val="bg1">
                              <a:lumMod val="85000"/>
                            </a:schemeClr>
                          </a:solidFill>
                          <a:latin typeface="Cambria Math" panose="02040503050406030204" pitchFamily="18" charset="0"/>
                        </a:rPr>
                        <m:t>𝑑</m:t>
                      </m:r>
                      <m:r>
                        <a:rPr lang="en-US" sz="1600" i="1" baseline="-25000">
                          <a:solidFill>
                            <a:schemeClr val="bg1">
                              <a:lumMod val="85000"/>
                            </a:schemeClr>
                          </a:solidFill>
                          <a:latin typeface="Cambria Math" panose="02040503050406030204" pitchFamily="18" charset="0"/>
                        </a:rPr>
                        <m:t>𝑖</m:t>
                      </m:r>
                      <m:r>
                        <a:rPr lang="en-US" sz="1600" i="1">
                          <a:solidFill>
                            <a:schemeClr val="bg1">
                              <a:lumMod val="85000"/>
                            </a:schemeClr>
                          </a:solidFill>
                          <a:latin typeface="Cambria Math" panose="02040503050406030204" pitchFamily="18" charset="0"/>
                        </a:rPr>
                        <m:t>|</m:t>
                      </m:r>
                      <m:r>
                        <a:rPr lang="en-US" sz="1600" i="1" baseline="30000">
                          <a:solidFill>
                            <a:schemeClr val="bg1">
                              <a:lumMod val="85000"/>
                            </a:schemeClr>
                          </a:solidFill>
                          <a:latin typeface="Cambria Math" panose="02040503050406030204" pitchFamily="18" charset="0"/>
                        </a:rPr>
                        <m:t>𝑝</m:t>
                      </m:r>
                      <m:r>
                        <a:rPr lang="en-US" sz="1600" b="0" i="1" smtClean="0">
                          <a:solidFill>
                            <a:schemeClr val="bg1">
                              <a:lumMod val="85000"/>
                            </a:schemeClr>
                          </a:solidFill>
                          <a:latin typeface="Cambria Math" panose="02040503050406030204" pitchFamily="18" charset="0"/>
                        </a:rPr>
                        <m:t>)</m:t>
                      </m:r>
                    </m:oMath>
                  </m:oMathPara>
                </a14:m>
                <a:endParaRPr lang="en-US" sz="1600" dirty="0">
                  <a:solidFill>
                    <a:schemeClr val="bg1">
                      <a:lumMod val="85000"/>
                    </a:schemeClr>
                  </a:solidFill>
                </a:endParaRPr>
              </a:p>
              <a:p>
                <a:pPr>
                  <a:spcBef>
                    <a:spcPts val="984"/>
                  </a:spcBef>
                </a:pPr>
                <a:r>
                  <a:rPr lang="en-US" sz="1600" dirty="0">
                    <a:solidFill>
                      <a:schemeClr val="bg1">
                        <a:lumMod val="85000"/>
                      </a:schemeClr>
                    </a:solidFill>
                  </a:rPr>
                  <a:t>	</a:t>
                </a:r>
                <a14:m>
                  <m:oMath xmlns:m="http://schemas.openxmlformats.org/officeDocument/2006/math">
                    <m:r>
                      <a:rPr lang="en-US" sz="1600" i="1">
                        <a:solidFill>
                          <a:schemeClr val="bg1">
                            <a:lumMod val="85000"/>
                          </a:schemeClr>
                        </a:solidFill>
                        <a:latin typeface="Cambria Math" panose="02040503050406030204" pitchFamily="18" charset="0"/>
                        <a:ea typeface="Cambria Math" panose="02040503050406030204" pitchFamily="18" charset="0"/>
                        <a:cs typeface="+mn-lt"/>
                      </a:rPr>
                      <m:t>= </m:t>
                    </m:r>
                  </m:oMath>
                </a14:m>
                <a:r>
                  <a:rPr lang="en-US" sz="1600" dirty="0">
                    <a:solidFill>
                      <a:schemeClr val="bg1">
                        <a:lumMod val="85000"/>
                      </a:schemeClr>
                    </a:solidFill>
                  </a:rPr>
                  <a:t>2 +</a:t>
                </a:r>
                <a14:m>
                  <m:oMath xmlns:m="http://schemas.openxmlformats.org/officeDocument/2006/math">
                    <m:nary>
                      <m:naryPr>
                        <m:chr m:val="∑"/>
                        <m:supHide m:val="on"/>
                        <m:ctrlPr>
                          <a:rPr lang="en-US" sz="1600" i="1">
                            <a:solidFill>
                              <a:schemeClr val="bg1">
                                <a:lumMod val="85000"/>
                              </a:schemeClr>
                            </a:solidFill>
                            <a:latin typeface="Cambria Math" panose="02040503050406030204" pitchFamily="18" charset="0"/>
                          </a:rPr>
                        </m:ctrlPr>
                      </m:naryPr>
                      <m:sub>
                        <m:r>
                          <m:rPr>
                            <m:brk m:alnAt="7"/>
                          </m:rPr>
                          <a:rPr lang="en-US" sz="1600" i="1">
                            <a:solidFill>
                              <a:schemeClr val="bg1">
                                <a:lumMod val="85000"/>
                              </a:schemeClr>
                            </a:solidFill>
                            <a:latin typeface="Cambria Math" panose="02040503050406030204" pitchFamily="18" charset="0"/>
                          </a:rPr>
                          <m:t>𝑖</m:t>
                        </m:r>
                        <m:r>
                          <a:rPr lang="en-US" sz="1600" i="1">
                            <a:solidFill>
                              <a:schemeClr val="bg1">
                                <a:lumMod val="85000"/>
                              </a:schemeClr>
                            </a:solidFill>
                            <a:latin typeface="Cambria Math" panose="02040503050406030204" pitchFamily="18" charset="0"/>
                          </a:rPr>
                          <m:t>|</m:t>
                        </m:r>
                        <m:r>
                          <a:rPr lang="en-US" sz="1600" i="1">
                            <a:solidFill>
                              <a:schemeClr val="bg1">
                                <a:lumMod val="85000"/>
                              </a:schemeClr>
                            </a:solidFill>
                            <a:latin typeface="Cambria Math" panose="02040503050406030204" pitchFamily="18" charset="0"/>
                          </a:rPr>
                          <m:t>𝑞𝑖</m:t>
                        </m:r>
                        <m:r>
                          <a:rPr lang="en-US" sz="1600" i="1">
                            <a:solidFill>
                              <a:schemeClr val="bg1">
                                <a:lumMod val="85000"/>
                              </a:schemeClr>
                            </a:solidFill>
                            <a:latin typeface="Cambria Math" panose="02040503050406030204" pitchFamily="18" charset="0"/>
                            <a:ea typeface="Cambria Math" panose="02040503050406030204" pitchFamily="18" charset="0"/>
                          </a:rPr>
                          <m:t>≠0, </m:t>
                        </m:r>
                        <m:r>
                          <a:rPr lang="en-US" sz="1600" i="1">
                            <a:solidFill>
                              <a:schemeClr val="bg1">
                                <a:lumMod val="85000"/>
                              </a:schemeClr>
                            </a:solidFill>
                            <a:latin typeface="Cambria Math" panose="02040503050406030204" pitchFamily="18" charset="0"/>
                            <a:ea typeface="Cambria Math" panose="02040503050406030204" pitchFamily="18" charset="0"/>
                          </a:rPr>
                          <m:t>𝑑𝑖</m:t>
                        </m:r>
                        <m:r>
                          <a:rPr lang="en-US" sz="1600" i="1">
                            <a:solidFill>
                              <a:schemeClr val="bg1">
                                <a:lumMod val="85000"/>
                              </a:schemeClr>
                            </a:solidFill>
                            <a:latin typeface="Cambria Math" panose="02040503050406030204" pitchFamily="18" charset="0"/>
                            <a:ea typeface="Cambria Math" panose="02040503050406030204" pitchFamily="18" charset="0"/>
                          </a:rPr>
                          <m:t>≠0</m:t>
                        </m:r>
                      </m:sub>
                      <m:sup/>
                      <m:e>
                        <m:r>
                          <a:rPr lang="en-US" sz="1600" i="1">
                            <a:solidFill>
                              <a:schemeClr val="bg1">
                                <a:lumMod val="85000"/>
                              </a:schemeClr>
                            </a:solidFill>
                            <a:latin typeface="Cambria Math" panose="02040503050406030204" pitchFamily="18" charset="0"/>
                            <a:ea typeface="Cambria Math" panose="02040503050406030204" pitchFamily="18" charset="0"/>
                          </a:rPr>
                          <m:t>(</m:t>
                        </m:r>
                        <m:r>
                          <a:rPr lang="en-US" sz="1600" i="1">
                            <a:solidFill>
                              <a:schemeClr val="bg1">
                                <a:lumMod val="85000"/>
                              </a:schemeClr>
                            </a:solidFill>
                            <a:latin typeface="Cambria Math" panose="02040503050406030204" pitchFamily="18" charset="0"/>
                          </a:rPr>
                          <m:t>|</m:t>
                        </m:r>
                        <m:r>
                          <a:rPr lang="en-US" sz="1600" i="1">
                            <a:solidFill>
                              <a:schemeClr val="bg1">
                                <a:lumMod val="85000"/>
                              </a:schemeClr>
                            </a:solidFill>
                            <a:latin typeface="Cambria Math" panose="02040503050406030204" pitchFamily="18" charset="0"/>
                          </a:rPr>
                          <m:t>𝑞𝑖</m:t>
                        </m:r>
                        <m:r>
                          <a:rPr lang="en-US" sz="1600" i="1">
                            <a:solidFill>
                              <a:schemeClr val="bg1">
                                <a:lumMod val="85000"/>
                              </a:schemeClr>
                            </a:solidFill>
                            <a:latin typeface="Cambria Math" panose="02040503050406030204" pitchFamily="18" charset="0"/>
                          </a:rPr>
                          <m:t> −</m:t>
                        </m:r>
                        <m:r>
                          <a:rPr lang="en-US" sz="1600" i="1">
                            <a:solidFill>
                              <a:schemeClr val="bg1">
                                <a:lumMod val="85000"/>
                              </a:schemeClr>
                            </a:solidFill>
                            <a:latin typeface="Cambria Math" panose="02040503050406030204" pitchFamily="18" charset="0"/>
                          </a:rPr>
                          <m:t>𝑑𝑖</m:t>
                        </m:r>
                        <m:r>
                          <a:rPr lang="en-US" sz="1600" i="1">
                            <a:solidFill>
                              <a:schemeClr val="bg1">
                                <a:lumMod val="85000"/>
                              </a:schemeClr>
                            </a:solidFill>
                            <a:latin typeface="Cambria Math" panose="02040503050406030204" pitchFamily="18" charset="0"/>
                          </a:rPr>
                          <m:t>|</m:t>
                        </m:r>
                        <m:r>
                          <a:rPr lang="en-US" sz="1600" i="1" baseline="30000">
                            <a:solidFill>
                              <a:schemeClr val="bg1">
                                <a:lumMod val="85000"/>
                              </a:schemeClr>
                            </a:solidFill>
                            <a:latin typeface="Cambria Math" panose="02040503050406030204" pitchFamily="18" charset="0"/>
                          </a:rPr>
                          <m:t>𝑝</m:t>
                        </m:r>
                      </m:e>
                    </m:nary>
                    <m:r>
                      <a:rPr lang="en-US" sz="1600" i="1">
                        <a:solidFill>
                          <a:schemeClr val="bg1">
                            <a:lumMod val="85000"/>
                          </a:schemeClr>
                        </a:solidFill>
                        <a:latin typeface="Cambria Math" panose="02040503050406030204" pitchFamily="18" charset="0"/>
                      </a:rPr>
                      <m:t> −</m:t>
                    </m:r>
                    <m:d>
                      <m:dPr>
                        <m:begChr m:val="|"/>
                        <m:endChr m:val="|"/>
                        <m:ctrlPr>
                          <a:rPr lang="en-US" sz="1600" i="1">
                            <a:solidFill>
                              <a:schemeClr val="bg1">
                                <a:lumMod val="85000"/>
                              </a:schemeClr>
                            </a:solidFill>
                            <a:latin typeface="Cambria Math" panose="02040503050406030204" pitchFamily="18" charset="0"/>
                          </a:rPr>
                        </m:ctrlPr>
                      </m:dPr>
                      <m:e>
                        <m:r>
                          <a:rPr lang="en-US" sz="1600" i="1">
                            <a:solidFill>
                              <a:schemeClr val="bg1">
                                <a:lumMod val="85000"/>
                              </a:schemeClr>
                            </a:solidFill>
                            <a:latin typeface="Cambria Math" panose="02040503050406030204" pitchFamily="18" charset="0"/>
                          </a:rPr>
                          <m:t>𝑞</m:t>
                        </m:r>
                        <m:r>
                          <a:rPr lang="en-US" sz="1600" i="1" baseline="-25000">
                            <a:solidFill>
                              <a:schemeClr val="bg1">
                                <a:lumMod val="85000"/>
                              </a:schemeClr>
                            </a:solidFill>
                            <a:latin typeface="Cambria Math" panose="02040503050406030204" pitchFamily="18" charset="0"/>
                          </a:rPr>
                          <m:t>𝑖</m:t>
                        </m:r>
                      </m:e>
                    </m:d>
                    <m:r>
                      <a:rPr lang="en-US" sz="1600" i="1" baseline="30000">
                        <a:solidFill>
                          <a:schemeClr val="bg1">
                            <a:lumMod val="85000"/>
                          </a:schemeClr>
                        </a:solidFill>
                        <a:latin typeface="Cambria Math" panose="02040503050406030204" pitchFamily="18" charset="0"/>
                      </a:rPr>
                      <m:t>𝑝</m:t>
                    </m:r>
                    <m:r>
                      <a:rPr lang="en-US" sz="1600" i="1">
                        <a:solidFill>
                          <a:schemeClr val="bg1">
                            <a:lumMod val="85000"/>
                          </a:schemeClr>
                        </a:solidFill>
                        <a:latin typeface="Cambria Math" panose="02040503050406030204" pitchFamily="18" charset="0"/>
                      </a:rPr>
                      <m:t> −|</m:t>
                    </m:r>
                    <m:r>
                      <a:rPr lang="en-US" sz="1600" i="1">
                        <a:solidFill>
                          <a:schemeClr val="bg1">
                            <a:lumMod val="85000"/>
                          </a:schemeClr>
                        </a:solidFill>
                        <a:latin typeface="Cambria Math" panose="02040503050406030204" pitchFamily="18" charset="0"/>
                      </a:rPr>
                      <m:t>𝑑𝑖</m:t>
                    </m:r>
                    <m:r>
                      <a:rPr lang="en-US" sz="1600" i="1">
                        <a:solidFill>
                          <a:schemeClr val="bg1">
                            <a:lumMod val="85000"/>
                          </a:schemeClr>
                        </a:solidFill>
                        <a:latin typeface="Cambria Math" panose="02040503050406030204" pitchFamily="18" charset="0"/>
                      </a:rPr>
                      <m:t>|</m:t>
                    </m:r>
                    <m:r>
                      <a:rPr lang="en-US" sz="1600" i="1" baseline="30000">
                        <a:solidFill>
                          <a:schemeClr val="bg1">
                            <a:lumMod val="85000"/>
                          </a:schemeClr>
                        </a:solidFill>
                        <a:latin typeface="Cambria Math" panose="02040503050406030204" pitchFamily="18" charset="0"/>
                      </a:rPr>
                      <m:t>𝑝</m:t>
                    </m:r>
                    <m:r>
                      <a:rPr lang="en-US" sz="1600" i="1">
                        <a:solidFill>
                          <a:schemeClr val="bg1">
                            <a:lumMod val="85000"/>
                          </a:schemeClr>
                        </a:solidFill>
                        <a:latin typeface="Cambria Math" panose="02040503050406030204" pitchFamily="18" charset="0"/>
                      </a:rPr>
                      <m:t>)</m:t>
                    </m:r>
                  </m:oMath>
                </a14:m>
                <a:endParaRPr lang="en-US" sz="1600" dirty="0">
                  <a:solidFill>
                    <a:schemeClr val="bg1">
                      <a:lumMod val="85000"/>
                    </a:schemeClr>
                  </a:solidFill>
                </a:endParaRPr>
              </a:p>
              <a:p>
                <a:pPr marL="285750" indent="-285750">
                  <a:buFont typeface="Arial"/>
                  <a:buChar char="•"/>
                </a:pPr>
                <a:endParaRPr lang="en-US" sz="1400" dirty="0">
                  <a:solidFill>
                    <a:schemeClr val="bg1">
                      <a:lumMod val="85000"/>
                    </a:schemeClr>
                  </a:solidFill>
                </a:endParaRPr>
              </a:p>
              <a:p>
                <a:endParaRPr lang="en-US" sz="1100" dirty="0">
                  <a:solidFill>
                    <a:schemeClr val="bg1">
                      <a:lumMod val="85000"/>
                    </a:schemeClr>
                  </a:solidFill>
                </a:endParaRPr>
              </a:p>
            </p:txBody>
          </p:sp>
        </mc:Choice>
        <mc:Fallback>
          <p:sp>
            <p:nvSpPr>
              <p:cNvPr id="6" name="Content Placeholder 5">
                <a:extLst>
                  <a:ext uri="{FF2B5EF4-FFF2-40B4-BE49-F238E27FC236}">
                    <a16:creationId xmlns:a16="http://schemas.microsoft.com/office/drawing/2014/main" id="{83E25207-3FA9-C32A-FBF4-5E114420DD02}"/>
                  </a:ext>
                </a:extLst>
              </p:cNvPr>
              <p:cNvSpPr>
                <a:spLocks noGrp="1" noRot="1" noChangeAspect="1" noMove="1" noResize="1" noEditPoints="1" noAdjustHandles="1" noChangeArrowheads="1" noChangeShapeType="1" noTextEdit="1"/>
              </p:cNvSpPr>
              <p:nvPr>
                <p:ph idx="1"/>
              </p:nvPr>
            </p:nvSpPr>
            <p:spPr>
              <a:xfrm>
                <a:off x="914400" y="1143000"/>
                <a:ext cx="5753100" cy="5181600"/>
              </a:xfrm>
              <a:blipFill>
                <a:blip r:embed="rId3"/>
                <a:stretch>
                  <a:fillRect l="-881" t="-733" b="-110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3AF5DEF-A1BF-3B6B-47EC-3D6F2613EDE0}"/>
              </a:ext>
            </a:extLst>
          </p:cNvPr>
          <p:cNvSpPr>
            <a:spLocks noGrp="1"/>
          </p:cNvSpPr>
          <p:nvPr>
            <p:ph type="sldNum" sz="quarter" idx="12"/>
          </p:nvPr>
        </p:nvSpPr>
        <p:spPr/>
        <p:txBody>
          <a:bodyPr/>
          <a:lstStyle/>
          <a:p>
            <a:pPr>
              <a:defRPr/>
            </a:pPr>
            <a:fld id="{5AF7E991-B9CB-4B0D-995E-09EBBA2230A8}" type="slidenum">
              <a:rPr lang="en-US" smtClean="0"/>
              <a:pPr>
                <a:defRPr/>
              </a:pPr>
              <a:t>12</a:t>
            </a:fld>
            <a:endParaRPr lang="en-US"/>
          </a:p>
        </p:txBody>
      </p:sp>
      <p:pic>
        <p:nvPicPr>
          <p:cNvPr id="8" name="Picture 8">
            <a:extLst>
              <a:ext uri="{FF2B5EF4-FFF2-40B4-BE49-F238E27FC236}">
                <a16:creationId xmlns:a16="http://schemas.microsoft.com/office/drawing/2014/main" id="{C4A838DA-9CDE-6395-6D27-13386F443B28}"/>
              </a:ext>
            </a:extLst>
          </p:cNvPr>
          <p:cNvPicPr>
            <a:picLocks noChangeAspect="1"/>
          </p:cNvPicPr>
          <p:nvPr/>
        </p:nvPicPr>
        <p:blipFill>
          <a:blip r:embed="rId4"/>
          <a:srcRect/>
          <a:stretch/>
        </p:blipFill>
        <p:spPr>
          <a:xfrm>
            <a:off x="6096000" y="3882138"/>
            <a:ext cx="2832100" cy="2459456"/>
          </a:xfrm>
          <a:prstGeom prst="rect">
            <a:avLst/>
          </a:prstGeom>
        </p:spPr>
      </p:pic>
      <p:sp>
        <p:nvSpPr>
          <p:cNvPr id="7" name="TextBox 6">
            <a:extLst>
              <a:ext uri="{FF2B5EF4-FFF2-40B4-BE49-F238E27FC236}">
                <a16:creationId xmlns:a16="http://schemas.microsoft.com/office/drawing/2014/main" id="{776B44DC-3282-C9DE-422C-D77F71461EEA}"/>
              </a:ext>
            </a:extLst>
          </p:cNvPr>
          <p:cNvSpPr txBox="1"/>
          <p:nvPr/>
        </p:nvSpPr>
        <p:spPr>
          <a:xfrm>
            <a:off x="8928100" y="4142370"/>
            <a:ext cx="2310394" cy="1938992"/>
          </a:xfrm>
          <a:prstGeom prst="rect">
            <a:avLst/>
          </a:prstGeom>
          <a:noFill/>
        </p:spPr>
        <p:txBody>
          <a:bodyPr wrap="square" rtlCol="0">
            <a:spAutoFit/>
          </a:bodyPr>
          <a:lstStyle/>
          <a:p>
            <a:r>
              <a:rPr lang="en-US" sz="1200" b="1" i="0">
                <a:solidFill>
                  <a:schemeClr val="accent6">
                    <a:lumMod val="60000"/>
                    <a:lumOff val="40000"/>
                  </a:schemeClr>
                </a:solidFill>
                <a:effectLst/>
              </a:rPr>
              <a:t>Figure 4</a:t>
            </a:r>
            <a:r>
              <a:rPr lang="en-US" sz="1200" b="1" i="0">
                <a:solidFill>
                  <a:schemeClr val="bg1">
                    <a:lumMod val="85000"/>
                  </a:schemeClr>
                </a:solidFill>
                <a:effectLst/>
              </a:rPr>
              <a:t>: </a:t>
            </a:r>
            <a:r>
              <a:rPr lang="en-US" sz="1200" b="0" i="0">
                <a:solidFill>
                  <a:schemeClr val="bg1">
                    <a:lumMod val="85000"/>
                  </a:schemeClr>
                </a:solidFill>
                <a:effectLst/>
              </a:rPr>
              <a:t>The database structure shown with two levels and a branch factor of two. The leaf nodes have explicit inverted files, and the inner nodes have virtual inverted files that are computed as the concatenation of the inverted files of the leaf nodes.</a:t>
            </a:r>
            <a:endParaRPr lang="en-US" sz="1200">
              <a:solidFill>
                <a:schemeClr val="bg1">
                  <a:lumMod val="85000"/>
                </a:schemeClr>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B94A53B-6A6B-FC87-14C1-8301843CD638}"/>
                  </a:ext>
                </a:extLst>
              </p:cNvPr>
              <p:cNvSpPr txBox="1"/>
              <p:nvPr/>
            </p:nvSpPr>
            <p:spPr>
              <a:xfrm>
                <a:off x="6578600" y="1149418"/>
                <a:ext cx="5080000" cy="2757934"/>
              </a:xfrm>
              <a:prstGeom prst="rect">
                <a:avLst/>
              </a:prstGeom>
              <a:noFill/>
            </p:spPr>
            <p:txBody>
              <a:bodyPr wrap="square">
                <a:spAutoFit/>
              </a:bodyPr>
              <a:lstStyle/>
              <a:p>
                <a:pPr marL="285750" indent="-285750">
                  <a:buFont typeface="Arial"/>
                  <a:buChar char="•"/>
                </a:pPr>
                <a:r>
                  <a:rPr lang="en-US" sz="2000" b="1" dirty="0">
                    <a:solidFill>
                      <a:schemeClr val="bg1">
                        <a:lumMod val="85000"/>
                      </a:schemeClr>
                    </a:solidFill>
                    <a:ea typeface="+mn-lt"/>
                    <a:cs typeface="+mn-lt"/>
                  </a:rPr>
                  <a:t>Inverted Files: </a:t>
                </a:r>
                <a:r>
                  <a:rPr lang="en-US" sz="2000" dirty="0">
                    <a:solidFill>
                      <a:schemeClr val="bg1">
                        <a:lumMod val="85000"/>
                      </a:schemeClr>
                    </a:solidFill>
                    <a:ea typeface="+mn-lt"/>
                    <a:cs typeface="+mn-lt"/>
                  </a:rPr>
                  <a:t>Traverse and accumulate database entries for non-zero query dimensions.</a:t>
                </a:r>
              </a:p>
              <a:p>
                <a:pPr marL="285750" indent="-285750">
                  <a:buFont typeface="Arial"/>
                  <a:buChar char="•"/>
                </a:pPr>
                <a:r>
                  <a:rPr lang="en-US" sz="2000" b="1" dirty="0">
                    <a:solidFill>
                      <a:schemeClr val="bg1">
                        <a:lumMod val="85000"/>
                      </a:schemeClr>
                    </a:solidFill>
                    <a:ea typeface="+mn-lt"/>
                    <a:cs typeface="+mn-lt"/>
                  </a:rPr>
                  <a:t>Query Implementation: </a:t>
                </a:r>
                <a:r>
                  <a:rPr lang="en-US" sz="2000" dirty="0">
                    <a:solidFill>
                      <a:schemeClr val="bg1">
                        <a:lumMod val="85000"/>
                      </a:schemeClr>
                    </a:solidFill>
                    <a:ea typeface="+mn-lt"/>
                    <a:cs typeface="+mn-lt"/>
                  </a:rPr>
                  <a:t>Populate and sort a query tree.</a:t>
                </a:r>
              </a:p>
              <a:p>
                <a:pPr marL="285750" indent="-285750">
                  <a:buFont typeface="Arial"/>
                  <a:buChar char="•"/>
                </a:pPr>
                <a:r>
                  <a:rPr lang="en-US" sz="2000" b="1" dirty="0">
                    <a:solidFill>
                      <a:schemeClr val="bg1">
                        <a:lumMod val="85000"/>
                      </a:schemeClr>
                    </a:solidFill>
                    <a:ea typeface="+mn-lt"/>
                    <a:cs typeface="+mn-lt"/>
                  </a:rPr>
                  <a:t>L2-Norm: </a:t>
                </a:r>
                <a:r>
                  <a:rPr lang="en-US" sz="2000" dirty="0">
                    <a:solidFill>
                      <a:schemeClr val="bg1">
                        <a:lumMod val="85000"/>
                      </a:schemeClr>
                    </a:solidFill>
                    <a:ea typeface="+mn-lt"/>
                    <a:cs typeface="+mn-lt"/>
                  </a:rPr>
                  <a:t>Simplified equation (5) to equation (6).</a:t>
                </a:r>
              </a:p>
              <a:p>
                <a14:m>
                  <m:oMath xmlns:m="http://schemas.openxmlformats.org/officeDocument/2006/math">
                    <m:r>
                      <a:rPr lang="en-US" sz="2000" i="1" smtClean="0">
                        <a:solidFill>
                          <a:schemeClr val="bg1">
                            <a:lumMod val="85000"/>
                          </a:schemeClr>
                        </a:solidFill>
                        <a:latin typeface="Cambria Math" panose="02040503050406030204" pitchFamily="18" charset="0"/>
                        <a:ea typeface="Cambria Math" panose="02040503050406030204" pitchFamily="18" charset="0"/>
                      </a:rPr>
                      <m:t>∥ </m:t>
                    </m:r>
                  </m:oMath>
                </a14:m>
                <a:r>
                  <a:rPr lang="en-US" sz="2000" dirty="0">
                    <a:solidFill>
                      <a:schemeClr val="bg1">
                        <a:lumMod val="85000"/>
                      </a:schemeClr>
                    </a:solidFill>
                    <a:ea typeface="+mn-lt"/>
                    <a:cs typeface="+mn-lt"/>
                  </a:rPr>
                  <a:t>q – d </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 </m:t>
                    </m:r>
                    <m:m>
                      <m:mPr>
                        <m:mcs>
                          <m:mc>
                            <m:mcPr>
                              <m:count m:val="1"/>
                              <m:mcJc m:val="center"/>
                            </m:mcPr>
                          </m:mc>
                        </m:mcs>
                        <m:ctrlPr>
                          <a:rPr lang="en-US" sz="2000" i="1" smtClean="0">
                            <a:solidFill>
                              <a:schemeClr val="bg1">
                                <a:lumMod val="85000"/>
                              </a:schemeClr>
                            </a:solidFill>
                            <a:latin typeface="Cambria Math" panose="02040503050406030204" pitchFamily="18" charset="0"/>
                            <a:ea typeface="+mn-lt"/>
                            <a:cs typeface="+mn-lt"/>
                          </a:rPr>
                        </m:ctrlPr>
                      </m:mPr>
                      <m:mr>
                        <m:e>
                          <m:r>
                            <m:rPr>
                              <m:brk m:alnAt="7"/>
                            </m:rPr>
                            <a:rPr lang="en-US" sz="2000" b="0" i="1" smtClean="0">
                              <a:solidFill>
                                <a:schemeClr val="bg1">
                                  <a:lumMod val="85000"/>
                                </a:schemeClr>
                              </a:solidFill>
                              <a:latin typeface="Cambria Math" panose="02040503050406030204" pitchFamily="18" charset="0"/>
                              <a:ea typeface="+mn-lt"/>
                              <a:cs typeface="+mn-lt"/>
                            </a:rPr>
                            <m:t>2</m:t>
                          </m:r>
                        </m:e>
                      </m:mr>
                      <m:mr>
                        <m:e>
                          <m:r>
                            <a:rPr lang="en-US" sz="2000" b="0" i="1" smtClean="0">
                              <a:solidFill>
                                <a:schemeClr val="bg1">
                                  <a:lumMod val="85000"/>
                                </a:schemeClr>
                              </a:solidFill>
                              <a:latin typeface="Cambria Math" panose="02040503050406030204" pitchFamily="18" charset="0"/>
                              <a:ea typeface="+mn-lt"/>
                              <a:cs typeface="+mn-lt"/>
                            </a:rPr>
                            <m:t>2</m:t>
                          </m:r>
                        </m:e>
                      </m:mr>
                    </m:m>
                  </m:oMath>
                </a14:m>
                <a:r>
                  <a:rPr lang="en-US" sz="2000" baseline="30000" dirty="0">
                    <a:solidFill>
                      <a:schemeClr val="bg1">
                        <a:lumMod val="85000"/>
                      </a:schemeClr>
                    </a:solidFill>
                  </a:rPr>
                  <a:t> </a:t>
                </a:r>
                <a:r>
                  <a:rPr lang="en-US" sz="2000" dirty="0">
                    <a:solidFill>
                      <a:schemeClr val="bg1">
                        <a:lumMod val="85000"/>
                      </a:schemeClr>
                    </a:solidFill>
                  </a:rPr>
                  <a:t>= 2 – 2 </a:t>
                </a:r>
                <a14:m>
                  <m:oMath xmlns:m="http://schemas.openxmlformats.org/officeDocument/2006/math">
                    <m:nary>
                      <m:naryPr>
                        <m:chr m:val="∑"/>
                        <m:supHide m:val="on"/>
                        <m:ctrlPr>
                          <a:rPr lang="en-US" sz="2000" i="1">
                            <a:solidFill>
                              <a:schemeClr val="bg1">
                                <a:lumMod val="85000"/>
                              </a:schemeClr>
                            </a:solidFill>
                            <a:latin typeface="Cambria Math" panose="02040503050406030204" pitchFamily="18" charset="0"/>
                          </a:rPr>
                        </m:ctrlPr>
                      </m:naryPr>
                      <m:sub>
                        <m:r>
                          <m:rPr>
                            <m:brk m:alnAt="7"/>
                          </m:rPr>
                          <a:rPr lang="en-US" sz="2000" i="1" smtClean="0">
                            <a:solidFill>
                              <a:schemeClr val="bg1">
                                <a:lumMod val="85000"/>
                              </a:schemeClr>
                            </a:solidFill>
                            <a:latin typeface="Cambria Math" panose="02040503050406030204" pitchFamily="18" charset="0"/>
                          </a:rPr>
                          <m:t>𝑖</m:t>
                        </m:r>
                        <m:r>
                          <a:rPr lang="en-US" sz="2000" i="1">
                            <a:solidFill>
                              <a:schemeClr val="bg1">
                                <a:lumMod val="85000"/>
                              </a:schemeClr>
                            </a:solidFill>
                            <a:latin typeface="Cambria Math" panose="02040503050406030204" pitchFamily="18" charset="0"/>
                          </a:rPr>
                          <m:t>|</m:t>
                        </m:r>
                        <m:r>
                          <a:rPr lang="en-US" sz="2000" i="1">
                            <a:solidFill>
                              <a:schemeClr val="bg1">
                                <a:lumMod val="85000"/>
                              </a:schemeClr>
                            </a:solidFill>
                            <a:latin typeface="Cambria Math" panose="02040503050406030204" pitchFamily="18" charset="0"/>
                          </a:rPr>
                          <m:t>𝑞𝑖</m:t>
                        </m:r>
                        <m:r>
                          <a:rPr lang="en-US" sz="2000" i="1">
                            <a:solidFill>
                              <a:schemeClr val="bg1">
                                <a:lumMod val="85000"/>
                              </a:schemeClr>
                            </a:solidFill>
                            <a:latin typeface="Cambria Math" panose="02040503050406030204" pitchFamily="18" charset="0"/>
                            <a:ea typeface="Cambria Math" panose="02040503050406030204" pitchFamily="18" charset="0"/>
                          </a:rPr>
                          <m:t>≠0, </m:t>
                        </m:r>
                        <m:r>
                          <a:rPr lang="en-US" sz="2000" i="1">
                            <a:solidFill>
                              <a:schemeClr val="bg1">
                                <a:lumMod val="85000"/>
                              </a:schemeClr>
                            </a:solidFill>
                            <a:latin typeface="Cambria Math" panose="02040503050406030204" pitchFamily="18" charset="0"/>
                            <a:ea typeface="Cambria Math" panose="02040503050406030204" pitchFamily="18" charset="0"/>
                          </a:rPr>
                          <m:t>𝑑𝑖</m:t>
                        </m:r>
                        <m:r>
                          <a:rPr lang="en-US" sz="2000" i="1">
                            <a:solidFill>
                              <a:schemeClr val="bg1">
                                <a:lumMod val="85000"/>
                              </a:schemeClr>
                            </a:solidFill>
                            <a:latin typeface="Cambria Math" panose="02040503050406030204" pitchFamily="18" charset="0"/>
                            <a:ea typeface="Cambria Math" panose="02040503050406030204" pitchFamily="18" charset="0"/>
                          </a:rPr>
                          <m:t>≠0</m:t>
                        </m:r>
                      </m:sub>
                      <m:sup/>
                      <m:e>
                        <m:r>
                          <a:rPr lang="en-US" sz="2000" i="1">
                            <a:solidFill>
                              <a:schemeClr val="bg1">
                                <a:lumMod val="85000"/>
                              </a:schemeClr>
                            </a:solidFill>
                            <a:latin typeface="Cambria Math" panose="02040503050406030204" pitchFamily="18" charset="0"/>
                          </a:rPr>
                          <m:t>𝑞</m:t>
                        </m:r>
                        <m:r>
                          <a:rPr lang="en-US" sz="2000" i="1" baseline="-25000">
                            <a:solidFill>
                              <a:schemeClr val="bg1">
                                <a:lumMod val="85000"/>
                              </a:schemeClr>
                            </a:solidFill>
                            <a:latin typeface="Cambria Math" panose="02040503050406030204" pitchFamily="18" charset="0"/>
                          </a:rPr>
                          <m:t>𝑖</m:t>
                        </m:r>
                        <m:r>
                          <a:rPr lang="en-US" sz="2000" i="1">
                            <a:solidFill>
                              <a:schemeClr val="bg1">
                                <a:lumMod val="85000"/>
                              </a:schemeClr>
                            </a:solidFill>
                            <a:latin typeface="Cambria Math" panose="02040503050406030204" pitchFamily="18" charset="0"/>
                          </a:rPr>
                          <m:t>𝑑</m:t>
                        </m:r>
                        <m:r>
                          <a:rPr lang="en-US" sz="2000" i="1" baseline="-25000">
                            <a:solidFill>
                              <a:schemeClr val="bg1">
                                <a:lumMod val="85000"/>
                              </a:schemeClr>
                            </a:solidFill>
                            <a:latin typeface="Cambria Math" panose="02040503050406030204" pitchFamily="18" charset="0"/>
                          </a:rPr>
                          <m:t>𝑖</m:t>
                        </m:r>
                      </m:e>
                    </m:nary>
                    <m:r>
                      <a:rPr lang="en-US" sz="2000" b="0" i="1" baseline="-25000" smtClean="0">
                        <a:solidFill>
                          <a:schemeClr val="bg1">
                            <a:lumMod val="85000"/>
                          </a:schemeClr>
                        </a:solidFill>
                        <a:latin typeface="Cambria Math" panose="02040503050406030204" pitchFamily="18" charset="0"/>
                      </a:rPr>
                      <m:t> </m:t>
                    </m:r>
                  </m:oMath>
                </a14:m>
                <a:r>
                  <a:rPr lang="en-US" sz="1800" dirty="0">
                    <a:solidFill>
                      <a:schemeClr val="accent2">
                        <a:lumMod val="60000"/>
                        <a:lumOff val="40000"/>
                      </a:schemeClr>
                    </a:solidFill>
                  </a:rPr>
                  <a:t>	</a:t>
                </a:r>
                <a:r>
                  <a:rPr lang="en-US" sz="2000" dirty="0">
                    <a:solidFill>
                      <a:schemeClr val="accent2">
                        <a:lumMod val="60000"/>
                        <a:lumOff val="40000"/>
                      </a:schemeClr>
                    </a:solidFill>
                  </a:rPr>
                  <a:t>(6)</a:t>
                </a:r>
                <a:endParaRPr lang="en-US" sz="1800" dirty="0">
                  <a:solidFill>
                    <a:schemeClr val="accent2">
                      <a:lumMod val="60000"/>
                      <a:lumOff val="40000"/>
                    </a:schemeClr>
                  </a:solidFill>
                </a:endParaRPr>
              </a:p>
            </p:txBody>
          </p:sp>
        </mc:Choice>
        <mc:Fallback>
          <p:sp>
            <p:nvSpPr>
              <p:cNvPr id="10" name="TextBox 9">
                <a:extLst>
                  <a:ext uri="{FF2B5EF4-FFF2-40B4-BE49-F238E27FC236}">
                    <a16:creationId xmlns:a16="http://schemas.microsoft.com/office/drawing/2014/main" id="{2B94A53B-6A6B-FC87-14C1-8301843CD638}"/>
                  </a:ext>
                </a:extLst>
              </p:cNvPr>
              <p:cNvSpPr txBox="1">
                <a:spLocks noRot="1" noChangeAspect="1" noMove="1" noResize="1" noEditPoints="1" noAdjustHandles="1" noChangeArrowheads="1" noChangeShapeType="1" noTextEdit="1"/>
              </p:cNvSpPr>
              <p:nvPr/>
            </p:nvSpPr>
            <p:spPr>
              <a:xfrm>
                <a:off x="6578600" y="1149418"/>
                <a:ext cx="5080000" cy="2757934"/>
              </a:xfrm>
              <a:prstGeom prst="rect">
                <a:avLst/>
              </a:prstGeom>
              <a:blipFill>
                <a:blip r:embed="rId5"/>
                <a:stretch>
                  <a:fillRect l="-746" t="-1376" r="-995" b="-22018"/>
                </a:stretch>
              </a:blipFill>
            </p:spPr>
            <p:txBody>
              <a:bodyPr/>
              <a:lstStyle/>
              <a:p>
                <a:r>
                  <a:rPr lang="en-US">
                    <a:noFill/>
                  </a:rPr>
                  <a:t> </a:t>
                </a:r>
              </a:p>
            </p:txBody>
          </p:sp>
        </mc:Fallback>
      </mc:AlternateContent>
    </p:spTree>
    <p:extLst>
      <p:ext uri="{BB962C8B-B14F-4D97-AF65-F5344CB8AC3E}">
        <p14:creationId xmlns:p14="http://schemas.microsoft.com/office/powerpoint/2010/main" val="2146766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500"/>
                                        <p:tgtEl>
                                          <p:spTgt spid="6">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Effect transition="in" filter="fade">
                                      <p:cBhvr>
                                        <p:cTn id="36" dur="500"/>
                                        <p:tgtEl>
                                          <p:spTgt spid="6">
                                            <p:txEl>
                                              <p:pRg st="5" end="5"/>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6">
                                            <p:txEl>
                                              <p:pRg st="6" end="6"/>
                                            </p:txEl>
                                          </p:spTgt>
                                        </p:tgtEl>
                                        <p:attrNameLst>
                                          <p:attrName>style.visibility</p:attrName>
                                        </p:attrNameLst>
                                      </p:cBhvr>
                                      <p:to>
                                        <p:strVal val="visible"/>
                                      </p:to>
                                    </p:set>
                                    <p:animEffect transition="in" filter="fade">
                                      <p:cBhvr>
                                        <p:cTn id="40" dur="500"/>
                                        <p:tgtEl>
                                          <p:spTgt spid="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xEl>
                                              <p:pRg st="0" end="0"/>
                                            </p:txEl>
                                          </p:spTgt>
                                        </p:tgtEl>
                                        <p:attrNameLst>
                                          <p:attrName>style.visibility</p:attrName>
                                        </p:attrNameLst>
                                      </p:cBhvr>
                                      <p:to>
                                        <p:strVal val="visible"/>
                                      </p:to>
                                    </p:set>
                                    <p:animEffect transition="in" filter="fade">
                                      <p:cBhvr>
                                        <p:cTn id="45" dur="500"/>
                                        <p:tgtEl>
                                          <p:spTgt spid="10">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0">
                                            <p:txEl>
                                              <p:pRg st="1" end="1"/>
                                            </p:txEl>
                                          </p:spTgt>
                                        </p:tgtEl>
                                        <p:attrNameLst>
                                          <p:attrName>style.visibility</p:attrName>
                                        </p:attrNameLst>
                                      </p:cBhvr>
                                      <p:to>
                                        <p:strVal val="visible"/>
                                      </p:to>
                                    </p:set>
                                    <p:animEffect transition="in" filter="fade">
                                      <p:cBhvr>
                                        <p:cTn id="50" dur="500"/>
                                        <p:tgtEl>
                                          <p:spTgt spid="10">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txEl>
                                              <p:pRg st="2" end="2"/>
                                            </p:txEl>
                                          </p:spTgt>
                                        </p:tgtEl>
                                        <p:attrNameLst>
                                          <p:attrName>style.visibility</p:attrName>
                                        </p:attrNameLst>
                                      </p:cBhvr>
                                      <p:to>
                                        <p:strVal val="visible"/>
                                      </p:to>
                                    </p:set>
                                    <p:animEffect transition="in" filter="fade">
                                      <p:cBhvr>
                                        <p:cTn id="55" dur="500"/>
                                        <p:tgtEl>
                                          <p:spTgt spid="10">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
                                            <p:txEl>
                                              <p:pRg st="3" end="3"/>
                                            </p:txEl>
                                          </p:spTgt>
                                        </p:tgtEl>
                                        <p:attrNameLst>
                                          <p:attrName>style.visibility</p:attrName>
                                        </p:attrNameLst>
                                      </p:cBhvr>
                                      <p:to>
                                        <p:strVal val="visible"/>
                                      </p:to>
                                    </p:set>
                                    <p:animEffect transition="in" filter="fade">
                                      <p:cBhvr>
                                        <p:cTn id="6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p:bldP spid="1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4F44-8998-51DC-42DA-25E3CACDF27D}"/>
              </a:ext>
            </a:extLst>
          </p:cNvPr>
          <p:cNvSpPr>
            <a:spLocks noGrp="1"/>
          </p:cNvSpPr>
          <p:nvPr>
            <p:ph type="title"/>
          </p:nvPr>
        </p:nvSpPr>
        <p:spPr/>
        <p:txBody>
          <a:bodyPr/>
          <a:lstStyle/>
          <a:p>
            <a:r>
              <a:rPr lang="en-US" dirty="0"/>
              <a:t>Results - Dataset</a:t>
            </a:r>
          </a:p>
        </p:txBody>
      </p:sp>
      <p:sp>
        <p:nvSpPr>
          <p:cNvPr id="10" name="Content Placeholder 9">
            <a:extLst>
              <a:ext uri="{FF2B5EF4-FFF2-40B4-BE49-F238E27FC236}">
                <a16:creationId xmlns:a16="http://schemas.microsoft.com/office/drawing/2014/main" id="{76F788C6-70EF-16DC-CDE3-19A8862532F7}"/>
              </a:ext>
            </a:extLst>
          </p:cNvPr>
          <p:cNvSpPr>
            <a:spLocks noGrp="1"/>
          </p:cNvSpPr>
          <p:nvPr>
            <p:ph idx="1"/>
          </p:nvPr>
        </p:nvSpPr>
        <p:spPr>
          <a:xfrm>
            <a:off x="914400" y="1142999"/>
            <a:ext cx="5181600" cy="228600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indent="-457200">
              <a:spcBef>
                <a:spcPts val="0"/>
              </a:spcBef>
              <a:spcAft>
                <a:spcPts val="600"/>
              </a:spcAft>
              <a:buFont typeface="+mj-lt"/>
              <a:buAutoNum type="arabicPeriod"/>
            </a:pPr>
            <a:r>
              <a:rPr lang="en-US" dirty="0"/>
              <a:t>Three datasets used:</a:t>
            </a:r>
          </a:p>
          <a:p>
            <a:pPr marL="914400" lvl="1" indent="-457200">
              <a:spcBef>
                <a:spcPts val="0"/>
              </a:spcBef>
              <a:spcAft>
                <a:spcPts val="600"/>
              </a:spcAft>
              <a:buFont typeface="Arial" panose="020B0604020202020204" pitchFamily="34" charset="0"/>
              <a:buChar char="•"/>
            </a:pPr>
            <a:r>
              <a:rPr lang="en-US" sz="2400" dirty="0"/>
              <a:t>40,000 images </a:t>
            </a:r>
            <a:br>
              <a:rPr lang="en-US" sz="2400" dirty="0"/>
            </a:br>
            <a:r>
              <a:rPr lang="en-US" sz="2400" dirty="0"/>
              <a:t>(University of Kentucky)</a:t>
            </a:r>
          </a:p>
          <a:p>
            <a:pPr marL="914400" lvl="1" indent="-457200">
              <a:spcBef>
                <a:spcPts val="0"/>
              </a:spcBef>
              <a:spcAft>
                <a:spcPts val="600"/>
              </a:spcAft>
              <a:buFont typeface="Arial" panose="020B0604020202020204" pitchFamily="34" charset="0"/>
              <a:buChar char="•"/>
            </a:pPr>
            <a:r>
              <a:rPr lang="en-US" sz="2400" dirty="0"/>
              <a:t>10,000 images (Corel)</a:t>
            </a:r>
          </a:p>
          <a:p>
            <a:pPr marL="914400" lvl="1" indent="-457200">
              <a:spcBef>
                <a:spcPts val="0"/>
              </a:spcBef>
              <a:spcAft>
                <a:spcPts val="600"/>
              </a:spcAft>
              <a:buFont typeface="Arial" panose="020B0604020202020204" pitchFamily="34" charset="0"/>
              <a:buChar char="•"/>
            </a:pPr>
            <a:r>
              <a:rPr lang="en-US" sz="2400" dirty="0"/>
              <a:t>4.1 million images (Internet)</a:t>
            </a:r>
          </a:p>
        </p:txBody>
      </p:sp>
      <p:sp>
        <p:nvSpPr>
          <p:cNvPr id="4" name="Slide Number Placeholder 3">
            <a:extLst>
              <a:ext uri="{FF2B5EF4-FFF2-40B4-BE49-F238E27FC236}">
                <a16:creationId xmlns:a16="http://schemas.microsoft.com/office/drawing/2014/main" id="{F4D9C509-F71E-D45D-3382-CA8F238CF1E5}"/>
              </a:ext>
            </a:extLst>
          </p:cNvPr>
          <p:cNvSpPr>
            <a:spLocks noGrp="1"/>
          </p:cNvSpPr>
          <p:nvPr>
            <p:ph type="sldNum" sz="quarter" idx="12"/>
          </p:nvPr>
        </p:nvSpPr>
        <p:spPr/>
        <p:txBody>
          <a:bodyPr/>
          <a:lstStyle/>
          <a:p>
            <a:fld id="{5AF7E991-B9CB-4B0D-995E-09EBBA2230A8}" type="slidenum">
              <a:rPr lang="en-US"/>
              <a:pPr/>
              <a:t>13</a:t>
            </a:fld>
            <a:endParaRPr lang="en-US"/>
          </a:p>
        </p:txBody>
      </p:sp>
      <p:pic>
        <p:nvPicPr>
          <p:cNvPr id="19" name="Picture 18">
            <a:extLst>
              <a:ext uri="{FF2B5EF4-FFF2-40B4-BE49-F238E27FC236}">
                <a16:creationId xmlns:a16="http://schemas.microsoft.com/office/drawing/2014/main" id="{B22A0835-C27F-6472-61BA-989987470F7C}"/>
              </a:ext>
            </a:extLst>
          </p:cNvPr>
          <p:cNvPicPr>
            <a:picLocks noChangeAspect="1"/>
          </p:cNvPicPr>
          <p:nvPr/>
        </p:nvPicPr>
        <p:blipFill>
          <a:blip r:embed="rId3"/>
          <a:srcRect/>
          <a:stretch/>
        </p:blipFill>
        <p:spPr>
          <a:xfrm>
            <a:off x="6206358" y="1142999"/>
            <a:ext cx="1949490" cy="4262121"/>
          </a:xfrm>
          <a:prstGeom prst="rect">
            <a:avLst/>
          </a:prstGeom>
        </p:spPr>
      </p:pic>
      <p:pic>
        <p:nvPicPr>
          <p:cNvPr id="20" name="Picture 19">
            <a:extLst>
              <a:ext uri="{FF2B5EF4-FFF2-40B4-BE49-F238E27FC236}">
                <a16:creationId xmlns:a16="http://schemas.microsoft.com/office/drawing/2014/main" id="{4A483732-E4A8-306E-118E-A04F7F9B058B}"/>
              </a:ext>
            </a:extLst>
          </p:cNvPr>
          <p:cNvPicPr>
            <a:picLocks noChangeAspect="1"/>
          </p:cNvPicPr>
          <p:nvPr/>
        </p:nvPicPr>
        <p:blipFill>
          <a:blip r:embed="rId4"/>
          <a:srcRect/>
          <a:stretch/>
        </p:blipFill>
        <p:spPr>
          <a:xfrm>
            <a:off x="951884" y="3435559"/>
            <a:ext cx="2943854" cy="2702088"/>
          </a:xfrm>
          <a:prstGeom prst="rect">
            <a:avLst/>
          </a:prstGeom>
        </p:spPr>
      </p:pic>
      <p:pic>
        <p:nvPicPr>
          <p:cNvPr id="24" name="Picture 23" descr="A picture containing text, screenshot, black&#10;&#10;Description automatically generated">
            <a:extLst>
              <a:ext uri="{FF2B5EF4-FFF2-40B4-BE49-F238E27FC236}">
                <a16:creationId xmlns:a16="http://schemas.microsoft.com/office/drawing/2014/main" id="{1756BBB2-D3C8-107A-E831-1A63FA80EE09}"/>
              </a:ext>
            </a:extLst>
          </p:cNvPr>
          <p:cNvPicPr>
            <a:picLocks noChangeAspect="1"/>
          </p:cNvPicPr>
          <p:nvPr/>
        </p:nvPicPr>
        <p:blipFill>
          <a:blip r:embed="rId5"/>
          <a:stretch>
            <a:fillRect/>
          </a:stretch>
        </p:blipFill>
        <p:spPr>
          <a:xfrm>
            <a:off x="8468118" y="1153558"/>
            <a:ext cx="2707108" cy="3459082"/>
          </a:xfrm>
          <a:prstGeom prst="rect">
            <a:avLst/>
          </a:prstGeom>
        </p:spPr>
      </p:pic>
      <p:sp>
        <p:nvSpPr>
          <p:cNvPr id="25" name="TextBox 24">
            <a:extLst>
              <a:ext uri="{FF2B5EF4-FFF2-40B4-BE49-F238E27FC236}">
                <a16:creationId xmlns:a16="http://schemas.microsoft.com/office/drawing/2014/main" id="{76FD44A0-29C1-1C2C-9601-42507D42CDF8}"/>
              </a:ext>
            </a:extLst>
          </p:cNvPr>
          <p:cNvSpPr txBox="1"/>
          <p:nvPr/>
        </p:nvSpPr>
        <p:spPr>
          <a:xfrm>
            <a:off x="3895738" y="3429000"/>
            <a:ext cx="2062178" cy="2492990"/>
          </a:xfrm>
          <a:prstGeom prst="rect">
            <a:avLst/>
          </a:prstGeom>
          <a:noFill/>
        </p:spPr>
        <p:txBody>
          <a:bodyPr wrap="square" rtlCol="0">
            <a:spAutoFit/>
          </a:bodyPr>
          <a:lstStyle/>
          <a:p>
            <a:r>
              <a:rPr lang="en-US" sz="1200" b="1" i="0" dirty="0">
                <a:solidFill>
                  <a:schemeClr val="accent6">
                    <a:lumMod val="60000"/>
                    <a:lumOff val="40000"/>
                  </a:schemeClr>
                </a:solidFill>
                <a:effectLst/>
              </a:rPr>
              <a:t>Figure 6: </a:t>
            </a:r>
            <a:r>
              <a:rPr lang="en-US" sz="1200" b="0" i="0" dirty="0">
                <a:effectLst/>
              </a:rPr>
              <a:t>Depicts top query results accuracy for a 1400 image database. </a:t>
            </a:r>
          </a:p>
          <a:p>
            <a:r>
              <a:rPr lang="en-US" sz="1200" b="1" i="0" dirty="0">
                <a:effectLst/>
              </a:rPr>
              <a:t>Key insights: </a:t>
            </a:r>
          </a:p>
          <a:p>
            <a:pPr marL="171450" indent="-171450">
              <a:buFont typeface="Arial" panose="020B0604020202020204" pitchFamily="34" charset="0"/>
              <a:buChar char="•"/>
            </a:pPr>
            <a:r>
              <a:rPr lang="en-US" sz="1200" dirty="0"/>
              <a:t>L</a:t>
            </a:r>
            <a:r>
              <a:rPr lang="en-US" sz="1200" b="0" i="0" dirty="0">
                <a:effectLst/>
              </a:rPr>
              <a:t>arger vocabularies and L1-norm enhance retrieval</a:t>
            </a:r>
          </a:p>
          <a:p>
            <a:pPr marL="171450" indent="-171450">
              <a:buFont typeface="Arial" panose="020B0604020202020204" pitchFamily="34" charset="0"/>
              <a:buChar char="•"/>
            </a:pPr>
            <a:r>
              <a:rPr lang="en-US" sz="1200" dirty="0"/>
              <a:t>E</a:t>
            </a:r>
            <a:r>
              <a:rPr lang="en-US" sz="1200" b="0" i="0" dirty="0">
                <a:effectLst/>
              </a:rPr>
              <a:t>ntropy weighting is crucial for smaller vocabularies</a:t>
            </a:r>
          </a:p>
          <a:p>
            <a:pPr marL="171450" indent="-171450">
              <a:buFont typeface="Arial" panose="020B0604020202020204" pitchFamily="34" charset="0"/>
              <a:buChar char="•"/>
            </a:pPr>
            <a:r>
              <a:rPr lang="en-US" sz="1200" dirty="0"/>
              <a:t>M</a:t>
            </a:r>
            <a:r>
              <a:rPr lang="en-US" sz="1200" b="0" i="0" dirty="0">
                <a:effectLst/>
              </a:rPr>
              <a:t>ethod A outperforms Video Google paper's approach.</a:t>
            </a:r>
            <a:endParaRPr lang="en-US" sz="1200" dirty="0"/>
          </a:p>
        </p:txBody>
      </p:sp>
      <p:sp>
        <p:nvSpPr>
          <p:cNvPr id="26" name="TextBox 25">
            <a:extLst>
              <a:ext uri="{FF2B5EF4-FFF2-40B4-BE49-F238E27FC236}">
                <a16:creationId xmlns:a16="http://schemas.microsoft.com/office/drawing/2014/main" id="{2CF6EE7D-91BE-C057-50D8-D798BCB1B4D8}"/>
              </a:ext>
            </a:extLst>
          </p:cNvPr>
          <p:cNvSpPr txBox="1"/>
          <p:nvPr/>
        </p:nvSpPr>
        <p:spPr>
          <a:xfrm>
            <a:off x="6096000" y="5493798"/>
            <a:ext cx="2843253" cy="830997"/>
          </a:xfrm>
          <a:prstGeom prst="rect">
            <a:avLst/>
          </a:prstGeom>
          <a:noFill/>
        </p:spPr>
        <p:txBody>
          <a:bodyPr wrap="square" rtlCol="0">
            <a:spAutoFit/>
          </a:bodyPr>
          <a:lstStyle/>
          <a:p>
            <a:r>
              <a:rPr lang="en-US" sz="1200" b="1" i="0" dirty="0">
                <a:solidFill>
                  <a:schemeClr val="accent6">
                    <a:lumMod val="60000"/>
                    <a:lumOff val="40000"/>
                  </a:schemeClr>
                </a:solidFill>
                <a:effectLst/>
              </a:rPr>
              <a:t>Figure 5: </a:t>
            </a:r>
            <a:r>
              <a:rPr lang="en-US" sz="1200" b="0" i="0" dirty="0">
                <a:effectLst/>
              </a:rPr>
              <a:t>Illustration of the Vocabulary Tree with depiction of the branching factor (k), tree depth (L), and the voting process</a:t>
            </a:r>
            <a:endParaRPr lang="en-US" sz="1200" dirty="0"/>
          </a:p>
        </p:txBody>
      </p:sp>
      <p:sp>
        <p:nvSpPr>
          <p:cNvPr id="27" name="TextBox 26">
            <a:extLst>
              <a:ext uri="{FF2B5EF4-FFF2-40B4-BE49-F238E27FC236}">
                <a16:creationId xmlns:a16="http://schemas.microsoft.com/office/drawing/2014/main" id="{E81C5104-AAC4-A16A-DDA0-D07695B892EF}"/>
              </a:ext>
            </a:extLst>
          </p:cNvPr>
          <p:cNvSpPr txBox="1"/>
          <p:nvPr/>
        </p:nvSpPr>
        <p:spPr>
          <a:xfrm>
            <a:off x="8400045" y="4747309"/>
            <a:ext cx="2843253" cy="830997"/>
          </a:xfrm>
          <a:prstGeom prst="rect">
            <a:avLst/>
          </a:prstGeom>
          <a:noFill/>
        </p:spPr>
        <p:txBody>
          <a:bodyPr wrap="square" rtlCol="0">
            <a:spAutoFit/>
          </a:bodyPr>
          <a:lstStyle/>
          <a:p>
            <a:r>
              <a:rPr lang="en-US" sz="1200" b="1" i="0" dirty="0">
                <a:solidFill>
                  <a:schemeClr val="accent6">
                    <a:lumMod val="60000"/>
                    <a:lumOff val="40000"/>
                  </a:schemeClr>
                </a:solidFill>
                <a:effectLst/>
              </a:rPr>
              <a:t>Table 1: </a:t>
            </a:r>
            <a:r>
              <a:rPr lang="en-US" sz="1200" b="0" i="0" dirty="0">
                <a:effectLst/>
              </a:rPr>
              <a:t>Illustration of the Vocabulary Tree with depiction of the branching factor (k), tree depth (L), and the voting process</a:t>
            </a:r>
            <a:endParaRPr lang="en-US" sz="1200" dirty="0"/>
          </a:p>
        </p:txBody>
      </p:sp>
    </p:spTree>
    <p:extLst>
      <p:ext uri="{BB962C8B-B14F-4D97-AF65-F5344CB8AC3E}">
        <p14:creationId xmlns:p14="http://schemas.microsoft.com/office/powerpoint/2010/main" val="272746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fade">
                                      <p:cBhvr>
                                        <p:cTn id="13" dur="500"/>
                                        <p:tgtEl>
                                          <p:spTgt spid="1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fade">
                                      <p:cBhvr>
                                        <p:cTn id="16" dur="500"/>
                                        <p:tgtEl>
                                          <p:spTgt spid="1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5"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4F44-8998-51DC-42DA-25E3CACDF27D}"/>
              </a:ext>
            </a:extLst>
          </p:cNvPr>
          <p:cNvSpPr>
            <a:spLocks noGrp="1"/>
          </p:cNvSpPr>
          <p:nvPr>
            <p:ph type="title"/>
          </p:nvPr>
        </p:nvSpPr>
        <p:spPr/>
        <p:txBody>
          <a:bodyPr/>
          <a:lstStyle/>
          <a:p>
            <a:r>
              <a:rPr lang="en-US"/>
              <a:t>Results - Performance</a:t>
            </a:r>
          </a:p>
        </p:txBody>
      </p:sp>
      <p:sp>
        <p:nvSpPr>
          <p:cNvPr id="10" name="Content Placeholder 9">
            <a:extLst>
              <a:ext uri="{FF2B5EF4-FFF2-40B4-BE49-F238E27FC236}">
                <a16:creationId xmlns:a16="http://schemas.microsoft.com/office/drawing/2014/main" id="{76F788C6-70EF-16DC-CDE3-19A8862532F7}"/>
              </a:ext>
            </a:extLst>
          </p:cNvPr>
          <p:cNvSpPr>
            <a:spLocks noGrp="1"/>
          </p:cNvSpPr>
          <p:nvPr>
            <p:ph idx="1"/>
          </p:nvPr>
        </p:nvSpPr>
        <p:spPr>
          <a:xfrm>
            <a:off x="914400" y="1143000"/>
            <a:ext cx="5387271" cy="265863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indent="-457200">
              <a:spcBef>
                <a:spcPts val="0"/>
              </a:spcBef>
              <a:spcAft>
                <a:spcPts val="1200"/>
              </a:spcAft>
              <a:buFont typeface="+mj-lt"/>
              <a:buAutoNum type="arabicPeriod"/>
            </a:pPr>
            <a:r>
              <a:rPr lang="en-US"/>
              <a:t>Retrieval speed increases linearly with logarithm of database size.</a:t>
            </a:r>
          </a:p>
          <a:p>
            <a:pPr marL="457200" indent="-457200">
              <a:spcBef>
                <a:spcPts val="0"/>
              </a:spcBef>
              <a:spcAft>
                <a:spcPts val="1200"/>
              </a:spcAft>
              <a:buFont typeface="+mj-lt"/>
              <a:buAutoNum type="arabicPeriod"/>
            </a:pPr>
            <a:r>
              <a:rPr lang="en-US"/>
              <a:t>Recognition performance also increases with database size.</a:t>
            </a:r>
          </a:p>
          <a:p>
            <a:pPr marL="457200" indent="-457200">
              <a:spcBef>
                <a:spcPts val="0"/>
              </a:spcBef>
              <a:spcAft>
                <a:spcPts val="1200"/>
              </a:spcAft>
              <a:buFont typeface="+mj-lt"/>
              <a:buAutoNum type="arabicPeriod"/>
            </a:pPr>
            <a:r>
              <a:rPr lang="en-US"/>
              <a:t>Achieved 79% recall at 95% precision on University of Kentucky database.</a:t>
            </a:r>
          </a:p>
        </p:txBody>
      </p:sp>
      <p:sp>
        <p:nvSpPr>
          <p:cNvPr id="4" name="Slide Number Placeholder 3">
            <a:extLst>
              <a:ext uri="{FF2B5EF4-FFF2-40B4-BE49-F238E27FC236}">
                <a16:creationId xmlns:a16="http://schemas.microsoft.com/office/drawing/2014/main" id="{F4D9C509-F71E-D45D-3382-CA8F238CF1E5}"/>
              </a:ext>
            </a:extLst>
          </p:cNvPr>
          <p:cNvSpPr>
            <a:spLocks noGrp="1"/>
          </p:cNvSpPr>
          <p:nvPr>
            <p:ph type="sldNum" sz="quarter" idx="12"/>
          </p:nvPr>
        </p:nvSpPr>
        <p:spPr/>
        <p:txBody>
          <a:bodyPr/>
          <a:lstStyle/>
          <a:p>
            <a:fld id="{5AF7E991-B9CB-4B0D-995E-09EBBA2230A8}" type="slidenum">
              <a:rPr lang="en-US"/>
              <a:pPr/>
              <a:t>14</a:t>
            </a:fld>
            <a:endParaRPr lang="en-US"/>
          </a:p>
        </p:txBody>
      </p:sp>
      <p:pic>
        <p:nvPicPr>
          <p:cNvPr id="5" name="Picture 4" descr="A picture containing text, screenshot, line, diagram&#10;&#10;Description automatically generated">
            <a:extLst>
              <a:ext uri="{FF2B5EF4-FFF2-40B4-BE49-F238E27FC236}">
                <a16:creationId xmlns:a16="http://schemas.microsoft.com/office/drawing/2014/main" id="{18E6D080-E13B-B829-1A4D-C40735FF6005}"/>
              </a:ext>
            </a:extLst>
          </p:cNvPr>
          <p:cNvPicPr>
            <a:picLocks noChangeAspect="1"/>
          </p:cNvPicPr>
          <p:nvPr/>
        </p:nvPicPr>
        <p:blipFill>
          <a:blip r:embed="rId3"/>
          <a:stretch>
            <a:fillRect/>
          </a:stretch>
        </p:blipFill>
        <p:spPr>
          <a:xfrm>
            <a:off x="6103811" y="1338464"/>
            <a:ext cx="3205741" cy="1474943"/>
          </a:xfrm>
          <a:prstGeom prst="rect">
            <a:avLst/>
          </a:prstGeom>
        </p:spPr>
      </p:pic>
      <p:pic>
        <p:nvPicPr>
          <p:cNvPr id="7" name="Picture 6" descr="A picture containing text, screenshot, line, plot&#10;&#10;Description automatically generated">
            <a:extLst>
              <a:ext uri="{FF2B5EF4-FFF2-40B4-BE49-F238E27FC236}">
                <a16:creationId xmlns:a16="http://schemas.microsoft.com/office/drawing/2014/main" id="{2C7F9320-6434-66AE-289A-116F1BD7028C}"/>
              </a:ext>
            </a:extLst>
          </p:cNvPr>
          <p:cNvPicPr>
            <a:picLocks noChangeAspect="1"/>
          </p:cNvPicPr>
          <p:nvPr/>
        </p:nvPicPr>
        <p:blipFill>
          <a:blip r:embed="rId4"/>
          <a:stretch>
            <a:fillRect/>
          </a:stretch>
        </p:blipFill>
        <p:spPr>
          <a:xfrm>
            <a:off x="6099491" y="3378833"/>
            <a:ext cx="3205742" cy="2417163"/>
          </a:xfrm>
          <a:prstGeom prst="rect">
            <a:avLst/>
          </a:prstGeom>
        </p:spPr>
      </p:pic>
      <p:sp>
        <p:nvSpPr>
          <p:cNvPr id="8" name="TextBox 7">
            <a:extLst>
              <a:ext uri="{FF2B5EF4-FFF2-40B4-BE49-F238E27FC236}">
                <a16:creationId xmlns:a16="http://schemas.microsoft.com/office/drawing/2014/main" id="{2F5798AF-0018-2742-4A9D-A2911DDDC06D}"/>
              </a:ext>
            </a:extLst>
          </p:cNvPr>
          <p:cNvSpPr txBox="1"/>
          <p:nvPr/>
        </p:nvSpPr>
        <p:spPr>
          <a:xfrm>
            <a:off x="9507413" y="1422343"/>
            <a:ext cx="1770187" cy="1384995"/>
          </a:xfrm>
          <a:prstGeom prst="rect">
            <a:avLst/>
          </a:prstGeom>
          <a:noFill/>
        </p:spPr>
        <p:txBody>
          <a:bodyPr wrap="square" rtlCol="0">
            <a:spAutoFit/>
          </a:bodyPr>
          <a:lstStyle/>
          <a:p>
            <a:r>
              <a:rPr lang="en-US" sz="1200" b="1" i="0">
                <a:solidFill>
                  <a:schemeClr val="accent6">
                    <a:lumMod val="60000"/>
                    <a:lumOff val="40000"/>
                  </a:schemeClr>
                </a:solidFill>
                <a:effectLst/>
              </a:rPr>
              <a:t>Figure 7: </a:t>
            </a:r>
            <a:r>
              <a:rPr lang="en-US" sz="1200" b="0" i="0">
                <a:effectLst/>
              </a:rPr>
              <a:t>Testing tree shapes on 6376 images. Left: Performance increases with leaf nodes. Right: Moderate boost with branch factor k.</a:t>
            </a:r>
            <a:endParaRPr lang="en-US" sz="1200"/>
          </a:p>
        </p:txBody>
      </p:sp>
      <p:sp>
        <p:nvSpPr>
          <p:cNvPr id="9" name="TextBox 8">
            <a:extLst>
              <a:ext uri="{FF2B5EF4-FFF2-40B4-BE49-F238E27FC236}">
                <a16:creationId xmlns:a16="http://schemas.microsoft.com/office/drawing/2014/main" id="{B55FB54F-D5B2-26DA-D0DA-CC2630076420}"/>
              </a:ext>
            </a:extLst>
          </p:cNvPr>
          <p:cNvSpPr txBox="1"/>
          <p:nvPr/>
        </p:nvSpPr>
        <p:spPr>
          <a:xfrm>
            <a:off x="9507414" y="3378680"/>
            <a:ext cx="1981259" cy="2123658"/>
          </a:xfrm>
          <a:prstGeom prst="rect">
            <a:avLst/>
          </a:prstGeom>
          <a:noFill/>
        </p:spPr>
        <p:txBody>
          <a:bodyPr wrap="square" rtlCol="0">
            <a:spAutoFit/>
          </a:bodyPr>
          <a:lstStyle/>
          <a:p>
            <a:r>
              <a:rPr lang="en-US" sz="1200" b="1" i="0">
                <a:solidFill>
                  <a:schemeClr val="accent6">
                    <a:lumMod val="60000"/>
                    <a:lumOff val="40000"/>
                  </a:schemeClr>
                </a:solidFill>
                <a:effectLst/>
              </a:rPr>
              <a:t>Figure 8: </a:t>
            </a:r>
            <a:r>
              <a:rPr lang="en-US" sz="1200" b="0" i="0">
                <a:effectLst/>
              </a:rPr>
              <a:t>Performance assessed for database sizes up to 1 million images. Vocabulary tree entropy weighting defined two ways, with significant results from video-independent definition. Comparisons also made using ground truth target image subset.</a:t>
            </a:r>
            <a:endParaRPr lang="en-US" sz="1200"/>
          </a:p>
        </p:txBody>
      </p:sp>
      <p:pic>
        <p:nvPicPr>
          <p:cNvPr id="11" name="Picture 10" descr="A picture containing text, line, diagram, plot&#10;&#10;Description automatically generated">
            <a:extLst>
              <a:ext uri="{FF2B5EF4-FFF2-40B4-BE49-F238E27FC236}">
                <a16:creationId xmlns:a16="http://schemas.microsoft.com/office/drawing/2014/main" id="{1FAFCE59-087F-1E43-05E8-A75B1DD988CA}"/>
              </a:ext>
            </a:extLst>
          </p:cNvPr>
          <p:cNvPicPr>
            <a:picLocks noChangeAspect="1"/>
          </p:cNvPicPr>
          <p:nvPr/>
        </p:nvPicPr>
        <p:blipFill>
          <a:blip r:embed="rId5"/>
          <a:stretch>
            <a:fillRect/>
          </a:stretch>
        </p:blipFill>
        <p:spPr>
          <a:xfrm>
            <a:off x="1002564" y="3637478"/>
            <a:ext cx="3782367" cy="1634023"/>
          </a:xfrm>
          <a:prstGeom prst="rect">
            <a:avLst/>
          </a:prstGeom>
        </p:spPr>
      </p:pic>
      <p:sp>
        <p:nvSpPr>
          <p:cNvPr id="12" name="TextBox 11">
            <a:extLst>
              <a:ext uri="{FF2B5EF4-FFF2-40B4-BE49-F238E27FC236}">
                <a16:creationId xmlns:a16="http://schemas.microsoft.com/office/drawing/2014/main" id="{2C394181-F8A6-3DF8-8352-80C468E9044B}"/>
              </a:ext>
            </a:extLst>
          </p:cNvPr>
          <p:cNvSpPr txBox="1"/>
          <p:nvPr/>
        </p:nvSpPr>
        <p:spPr>
          <a:xfrm>
            <a:off x="983397" y="5271501"/>
            <a:ext cx="5515725" cy="830997"/>
          </a:xfrm>
          <a:prstGeom prst="rect">
            <a:avLst/>
          </a:prstGeom>
          <a:noFill/>
        </p:spPr>
        <p:txBody>
          <a:bodyPr wrap="square" numCol="1" rtlCol="0">
            <a:spAutoFit/>
          </a:bodyPr>
          <a:lstStyle/>
          <a:p>
            <a:pPr>
              <a:spcAft>
                <a:spcPts val="600"/>
              </a:spcAft>
            </a:pPr>
            <a:r>
              <a:rPr lang="en-US" sz="1200" b="1" i="0">
                <a:solidFill>
                  <a:schemeClr val="accent6">
                    <a:lumMod val="60000"/>
                    <a:lumOff val="40000"/>
                  </a:schemeClr>
                </a:solidFill>
                <a:effectLst/>
              </a:rPr>
              <a:t>Figure </a:t>
            </a:r>
            <a:r>
              <a:rPr lang="en-US" sz="1200" b="1">
                <a:solidFill>
                  <a:schemeClr val="accent6">
                    <a:lumMod val="60000"/>
                    <a:lumOff val="40000"/>
                  </a:schemeClr>
                </a:solidFill>
              </a:rPr>
              <a:t>9</a:t>
            </a:r>
            <a:r>
              <a:rPr lang="en-US" sz="1200" b="1" i="0">
                <a:solidFill>
                  <a:schemeClr val="accent6">
                    <a:lumMod val="60000"/>
                    <a:lumOff val="40000"/>
                  </a:schemeClr>
                </a:solidFill>
                <a:effectLst/>
              </a:rPr>
              <a:t>:</a:t>
            </a:r>
            <a:r>
              <a:rPr lang="en-US" sz="1200" b="1">
                <a:solidFill>
                  <a:schemeClr val="bg1"/>
                </a:solidFill>
              </a:rPr>
              <a:t> </a:t>
            </a:r>
            <a:r>
              <a:rPr lang="en-US" sz="1200"/>
              <a:t>Effects of unsupervised vocabulary tree training. Left: Performance versus training data volume (20 training cycles). Right: Performance versus training cycles (7K frames). Training was separate from the database, tests ran on a 6 x 10 vocabulary tree on the 6376 image set.</a:t>
            </a:r>
          </a:p>
        </p:txBody>
      </p:sp>
    </p:spTree>
    <p:extLst>
      <p:ext uri="{BB962C8B-B14F-4D97-AF65-F5344CB8AC3E}">
        <p14:creationId xmlns:p14="http://schemas.microsoft.com/office/powerpoint/2010/main" val="392996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xEl>
                                              <p:pRg st="2" end="2"/>
                                            </p:txEl>
                                          </p:spTgt>
                                        </p:tgtEl>
                                        <p:attrNameLst>
                                          <p:attrName>style.visibility</p:attrName>
                                        </p:attrNameLst>
                                      </p:cBhvr>
                                      <p:to>
                                        <p:strVal val="visible"/>
                                      </p:to>
                                    </p:set>
                                    <p:animEffect transition="in" filter="fade">
                                      <p:cBhvr>
                                        <p:cTn id="33" dur="500"/>
                                        <p:tgtEl>
                                          <p:spTgt spid="10">
                                            <p:txEl>
                                              <p:pRg st="2" end="2"/>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8" grpId="0"/>
      <p:bldP spid="9"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4F44-8998-51DC-42DA-25E3CACDF27D}"/>
              </a:ext>
            </a:extLst>
          </p:cNvPr>
          <p:cNvSpPr>
            <a:spLocks noGrp="1"/>
          </p:cNvSpPr>
          <p:nvPr>
            <p:ph type="title"/>
          </p:nvPr>
        </p:nvSpPr>
        <p:spPr/>
        <p:txBody>
          <a:bodyPr/>
          <a:lstStyle/>
          <a:p>
            <a:r>
              <a:rPr lang="en-US" dirty="0">
                <a:cs typeface="Times New Roman"/>
              </a:rPr>
              <a:t>Results – Comparison with Others</a:t>
            </a:r>
            <a:endParaRPr lang="en-US" dirty="0"/>
          </a:p>
        </p:txBody>
      </p:sp>
      <p:sp>
        <p:nvSpPr>
          <p:cNvPr id="4" name="Slide Number Placeholder 3">
            <a:extLst>
              <a:ext uri="{FF2B5EF4-FFF2-40B4-BE49-F238E27FC236}">
                <a16:creationId xmlns:a16="http://schemas.microsoft.com/office/drawing/2014/main" id="{F4D9C509-F71E-D45D-3382-CA8F238CF1E5}"/>
              </a:ext>
            </a:extLst>
          </p:cNvPr>
          <p:cNvSpPr>
            <a:spLocks noGrp="1"/>
          </p:cNvSpPr>
          <p:nvPr>
            <p:ph type="sldNum" sz="quarter" idx="12"/>
          </p:nvPr>
        </p:nvSpPr>
        <p:spPr/>
        <p:txBody>
          <a:bodyPr/>
          <a:lstStyle/>
          <a:p>
            <a:pPr>
              <a:defRPr/>
            </a:pPr>
            <a:fld id="{5AF7E991-B9CB-4B0D-995E-09EBBA2230A8}" type="slidenum">
              <a:rPr lang="en-US"/>
              <a:pPr>
                <a:defRPr/>
              </a:pPr>
              <a:t>15</a:t>
            </a:fld>
            <a:endParaRPr lang="en-US"/>
          </a:p>
        </p:txBody>
      </p:sp>
      <p:sp>
        <p:nvSpPr>
          <p:cNvPr id="5" name="Content Placeholder 9">
            <a:extLst>
              <a:ext uri="{FF2B5EF4-FFF2-40B4-BE49-F238E27FC236}">
                <a16:creationId xmlns:a16="http://schemas.microsoft.com/office/drawing/2014/main" id="{76E3119F-BC64-639B-2A41-FAADC888BFAE}"/>
              </a:ext>
            </a:extLst>
          </p:cNvPr>
          <p:cNvSpPr>
            <a:spLocks noGrp="1"/>
          </p:cNvSpPr>
          <p:nvPr>
            <p:ph idx="1"/>
          </p:nvPr>
        </p:nvSpPr>
        <p:spPr>
          <a:xfrm>
            <a:off x="914401" y="1143000"/>
            <a:ext cx="4557931" cy="5181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indent="-457200">
              <a:spcBef>
                <a:spcPts val="0"/>
              </a:spcBef>
              <a:spcAft>
                <a:spcPts val="1800"/>
              </a:spcAft>
              <a:buFont typeface="+mj-lt"/>
              <a:buAutoNum type="arabicPeriod"/>
            </a:pPr>
            <a:r>
              <a:rPr lang="en-US" dirty="0">
                <a:solidFill>
                  <a:srgbClr val="D1D5DB"/>
                </a:solidFill>
              </a:rPr>
              <a:t>Significantly better recognition rates than previously published results.</a:t>
            </a:r>
          </a:p>
          <a:p>
            <a:pPr marL="457200" indent="-457200">
              <a:spcBef>
                <a:spcPts val="0"/>
              </a:spcBef>
              <a:spcAft>
                <a:spcPts val="1800"/>
              </a:spcAft>
              <a:buFont typeface="+mj-lt"/>
              <a:buAutoNum type="arabicPeriod"/>
            </a:pPr>
            <a:r>
              <a:rPr lang="en-US" dirty="0">
                <a:solidFill>
                  <a:srgbClr val="D1D5DB"/>
                </a:solidFill>
              </a:rPr>
              <a:t>Outperforms other scalable recognition systems in retrieval speed and recognition accuracy.</a:t>
            </a:r>
          </a:p>
          <a:p>
            <a:pPr marL="457200" indent="-457200">
              <a:spcBef>
                <a:spcPts val="0"/>
              </a:spcBef>
              <a:spcAft>
                <a:spcPts val="1800"/>
              </a:spcAft>
              <a:buFont typeface="+mj-lt"/>
              <a:buAutoNum type="arabicPeriod"/>
            </a:pPr>
            <a:r>
              <a:rPr lang="en-US" dirty="0">
                <a:solidFill>
                  <a:srgbClr val="D1D5DB"/>
                </a:solidFill>
              </a:rPr>
              <a:t>Despite database size increase from 10,000 to 4.1 million, recall rate dropped only from 85% to 79%.</a:t>
            </a:r>
          </a:p>
          <a:p>
            <a:pPr marL="457200" indent="-457200">
              <a:spcBef>
                <a:spcPts val="0"/>
              </a:spcBef>
              <a:spcAft>
                <a:spcPts val="1800"/>
              </a:spcAft>
              <a:buFont typeface="+mj-lt"/>
              <a:buAutoNum type="arabicPeriod"/>
            </a:pPr>
            <a:endParaRPr lang="en-US" dirty="0">
              <a:solidFill>
                <a:srgbClr val="D1D5DB"/>
              </a:solidFill>
            </a:endParaRPr>
          </a:p>
        </p:txBody>
      </p:sp>
      <p:pic>
        <p:nvPicPr>
          <p:cNvPr id="9" name="Picture 8">
            <a:extLst>
              <a:ext uri="{FF2B5EF4-FFF2-40B4-BE49-F238E27FC236}">
                <a16:creationId xmlns:a16="http://schemas.microsoft.com/office/drawing/2014/main" id="{8CFCC4BD-1E4A-C275-69B0-1C8AACB4152F}"/>
              </a:ext>
            </a:extLst>
          </p:cNvPr>
          <p:cNvPicPr>
            <a:picLocks noChangeAspect="1"/>
          </p:cNvPicPr>
          <p:nvPr/>
        </p:nvPicPr>
        <p:blipFill>
          <a:blip r:embed="rId3">
            <a:extLst>
              <a:ext uri="{28A0092B-C50C-407E-A947-70E740481C1C}">
                <a14:useLocalDpi xmlns:a14="http://schemas.microsoft.com/office/drawing/2010/main"/>
              </a:ext>
            </a:extLst>
          </a:blip>
          <a:srcRect t="12677" b="12677"/>
          <a:stretch/>
        </p:blipFill>
        <p:spPr>
          <a:xfrm>
            <a:off x="6095999" y="1041985"/>
            <a:ext cx="3259621" cy="2058866"/>
          </a:xfrm>
          <a:prstGeom prst="rect">
            <a:avLst/>
          </a:prstGeom>
        </p:spPr>
      </p:pic>
      <p:sp>
        <p:nvSpPr>
          <p:cNvPr id="14" name="TextBox 13">
            <a:extLst>
              <a:ext uri="{FF2B5EF4-FFF2-40B4-BE49-F238E27FC236}">
                <a16:creationId xmlns:a16="http://schemas.microsoft.com/office/drawing/2014/main" id="{256D0E4A-94F8-DD69-AEFF-D57434950F6E}"/>
              </a:ext>
            </a:extLst>
          </p:cNvPr>
          <p:cNvSpPr txBox="1"/>
          <p:nvPr/>
        </p:nvSpPr>
        <p:spPr>
          <a:xfrm>
            <a:off x="9509761" y="1239520"/>
            <a:ext cx="1767839" cy="1754326"/>
          </a:xfrm>
          <a:prstGeom prst="rect">
            <a:avLst/>
          </a:prstGeom>
          <a:noFill/>
        </p:spPr>
        <p:txBody>
          <a:bodyPr wrap="square" rtlCol="0">
            <a:spAutoFit/>
          </a:bodyPr>
          <a:lstStyle/>
          <a:p>
            <a:r>
              <a:rPr lang="en-US" sz="1200" b="1" i="0" dirty="0">
                <a:solidFill>
                  <a:schemeClr val="accent6">
                    <a:lumMod val="60000"/>
                    <a:lumOff val="40000"/>
                  </a:schemeClr>
                </a:solidFill>
                <a:effectLst/>
              </a:rPr>
              <a:t>Figure </a:t>
            </a:r>
            <a:r>
              <a:rPr lang="en-US" sz="1200" b="1">
                <a:solidFill>
                  <a:schemeClr val="accent6">
                    <a:lumMod val="60000"/>
                    <a:lumOff val="40000"/>
                  </a:schemeClr>
                </a:solidFill>
              </a:rPr>
              <a:t>10</a:t>
            </a:r>
            <a:r>
              <a:rPr lang="en-US" sz="1200" b="1" i="0" dirty="0">
                <a:solidFill>
                  <a:schemeClr val="accent6">
                    <a:lumMod val="60000"/>
                    <a:lumOff val="40000"/>
                  </a:schemeClr>
                </a:solidFill>
                <a:effectLst/>
              </a:rPr>
              <a:t>: </a:t>
            </a:r>
            <a:r>
              <a:rPr lang="en-US" sz="1200" b="0" i="0" dirty="0">
                <a:solidFill>
                  <a:srgbClr val="D1D5DB"/>
                </a:solidFill>
                <a:effectLst/>
              </a:rPr>
              <a:t>CD-cover recognition in action: robust real-time retrieval from 40k images, despite occlusion and changes in view. Successful recognition triggers music.</a:t>
            </a:r>
            <a:endParaRPr lang="en-US" sz="1200" dirty="0"/>
          </a:p>
        </p:txBody>
      </p:sp>
      <p:sp>
        <p:nvSpPr>
          <p:cNvPr id="15" name="TextBox 14">
            <a:extLst>
              <a:ext uri="{FF2B5EF4-FFF2-40B4-BE49-F238E27FC236}">
                <a16:creationId xmlns:a16="http://schemas.microsoft.com/office/drawing/2014/main" id="{E5F10C74-4B33-2DEF-2AC3-7D7A0B55F44E}"/>
              </a:ext>
            </a:extLst>
          </p:cNvPr>
          <p:cNvSpPr txBox="1"/>
          <p:nvPr/>
        </p:nvSpPr>
        <p:spPr>
          <a:xfrm>
            <a:off x="9509760" y="3420563"/>
            <a:ext cx="1767839" cy="2723823"/>
          </a:xfrm>
          <a:prstGeom prst="rect">
            <a:avLst/>
          </a:prstGeom>
          <a:noFill/>
        </p:spPr>
        <p:txBody>
          <a:bodyPr wrap="square" rtlCol="0">
            <a:spAutoFit/>
          </a:bodyPr>
          <a:lstStyle/>
          <a:p>
            <a:pPr>
              <a:spcAft>
                <a:spcPts val="600"/>
              </a:spcAft>
            </a:pPr>
            <a:r>
              <a:rPr lang="en-US" sz="1200" b="1" i="0" dirty="0">
                <a:solidFill>
                  <a:schemeClr val="accent6">
                    <a:lumMod val="60000"/>
                    <a:lumOff val="40000"/>
                  </a:schemeClr>
                </a:solidFill>
                <a:effectLst/>
              </a:rPr>
              <a:t>Figure 11: </a:t>
            </a:r>
          </a:p>
          <a:p>
            <a:pPr>
              <a:spcAft>
                <a:spcPts val="600"/>
              </a:spcAft>
            </a:pPr>
            <a:r>
              <a:rPr lang="en-US" sz="1200" b="0" i="0" dirty="0">
                <a:solidFill>
                  <a:srgbClr val="D1D5DB"/>
                </a:solidFill>
                <a:effectLst/>
              </a:rPr>
              <a:t>Top: Less reliable face search, performed on smaller 300K frame database. Both use images separate from the movies.</a:t>
            </a:r>
          </a:p>
          <a:p>
            <a:pPr>
              <a:spcAft>
                <a:spcPts val="600"/>
              </a:spcAft>
            </a:pPr>
            <a:r>
              <a:rPr lang="en-US" sz="1200" dirty="0">
                <a:solidFill>
                  <a:srgbClr val="D1D5DB"/>
                </a:solidFill>
              </a:rPr>
              <a:t>Bottom: Search in one million images, retrieves rigid objects like CDs, buildings effectively. </a:t>
            </a:r>
          </a:p>
          <a:p>
            <a:pPr>
              <a:spcAft>
                <a:spcPts val="600"/>
              </a:spcAft>
            </a:pPr>
            <a:endParaRPr lang="en-US" sz="1200" dirty="0"/>
          </a:p>
        </p:txBody>
      </p:sp>
      <p:pic>
        <p:nvPicPr>
          <p:cNvPr id="10" name="Picture 9" descr="A picture containing text, screenshot, building, dome&#10;&#10;Description automatically generated">
            <a:extLst>
              <a:ext uri="{FF2B5EF4-FFF2-40B4-BE49-F238E27FC236}">
                <a16:creationId xmlns:a16="http://schemas.microsoft.com/office/drawing/2014/main" id="{7CE34001-18CA-4AD7-8CDA-4BBD38CC92DC}"/>
              </a:ext>
            </a:extLst>
          </p:cNvPr>
          <p:cNvPicPr>
            <a:picLocks noChangeAspect="1"/>
          </p:cNvPicPr>
          <p:nvPr/>
        </p:nvPicPr>
        <p:blipFill>
          <a:blip r:embed="rId4"/>
          <a:stretch>
            <a:fillRect/>
          </a:stretch>
        </p:blipFill>
        <p:spPr>
          <a:xfrm>
            <a:off x="6090222" y="4754911"/>
            <a:ext cx="3265080" cy="1483329"/>
          </a:xfrm>
          <a:prstGeom prst="rect">
            <a:avLst/>
          </a:prstGeom>
        </p:spPr>
      </p:pic>
      <p:pic>
        <p:nvPicPr>
          <p:cNvPr id="19" name="Picture 18" descr="A picture containing text, screenshot, website&#10;&#10;Description automatically generated">
            <a:extLst>
              <a:ext uri="{FF2B5EF4-FFF2-40B4-BE49-F238E27FC236}">
                <a16:creationId xmlns:a16="http://schemas.microsoft.com/office/drawing/2014/main" id="{D7168889-2F62-8250-AB8D-3DBDB9EDBDA4}"/>
              </a:ext>
            </a:extLst>
          </p:cNvPr>
          <p:cNvPicPr>
            <a:picLocks noChangeAspect="1"/>
          </p:cNvPicPr>
          <p:nvPr/>
        </p:nvPicPr>
        <p:blipFill>
          <a:blip r:embed="rId5"/>
          <a:stretch>
            <a:fillRect/>
          </a:stretch>
        </p:blipFill>
        <p:spPr>
          <a:xfrm>
            <a:off x="6090222" y="3202988"/>
            <a:ext cx="3268607" cy="1449785"/>
          </a:xfrm>
          <a:prstGeom prst="rect">
            <a:avLst/>
          </a:prstGeom>
        </p:spPr>
      </p:pic>
    </p:spTree>
    <p:extLst>
      <p:ext uri="{BB962C8B-B14F-4D97-AF65-F5344CB8AC3E}">
        <p14:creationId xmlns:p14="http://schemas.microsoft.com/office/powerpoint/2010/main" val="2096874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2" end="2"/>
                                            </p:txEl>
                                          </p:spTgt>
                                        </p:tgtEl>
                                        <p:attrNameLst>
                                          <p:attrName>style.visibility</p:attrName>
                                        </p:attrNameLst>
                                      </p:cBhvr>
                                      <p:to>
                                        <p:strVal val="visible"/>
                                      </p:to>
                                    </p:set>
                                    <p:animEffect transition="in" filter="fade">
                                      <p:cBhvr>
                                        <p:cTn id="3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038F-DB28-9F8A-33DF-DE49B601B3E9}"/>
              </a:ext>
            </a:extLst>
          </p:cNvPr>
          <p:cNvSpPr>
            <a:spLocks noGrp="1"/>
          </p:cNvSpPr>
          <p:nvPr>
            <p:ph type="title"/>
          </p:nvPr>
        </p:nvSpPr>
        <p:spPr/>
        <p:txBody>
          <a:bodyPr/>
          <a:lstStyle/>
          <a:p>
            <a:r>
              <a:rPr lang="en-US"/>
              <a:t>Discussion</a:t>
            </a:r>
          </a:p>
        </p:txBody>
      </p:sp>
      <p:sp>
        <p:nvSpPr>
          <p:cNvPr id="3" name="Content Placeholder 2">
            <a:extLst>
              <a:ext uri="{FF2B5EF4-FFF2-40B4-BE49-F238E27FC236}">
                <a16:creationId xmlns:a16="http://schemas.microsoft.com/office/drawing/2014/main" id="{77AE7A7B-4AD3-8D49-3BB4-EA50DA081E77}"/>
              </a:ext>
            </a:extLst>
          </p:cNvPr>
          <p:cNvSpPr>
            <a:spLocks noGrp="1"/>
          </p:cNvSpPr>
          <p:nvPr>
            <p:ph idx="1"/>
          </p:nvPr>
        </p:nvSpPr>
        <p:spPr>
          <a:xfrm>
            <a:off x="914400" y="1143000"/>
            <a:ext cx="7112000" cy="5181600"/>
          </a:xfrm>
        </p:spPr>
        <p:txBody>
          <a:bodyPr/>
          <a:lstStyle/>
          <a:p>
            <a:pPr marL="457200" indent="-457200">
              <a:spcAft>
                <a:spcPts val="600"/>
              </a:spcAft>
              <a:buFont typeface="+mj-lt"/>
              <a:buAutoNum type="arabicPeriod"/>
            </a:pPr>
            <a:r>
              <a:rPr lang="en-US" b="1" dirty="0">
                <a:solidFill>
                  <a:schemeClr val="bg1">
                    <a:lumMod val="95000"/>
                  </a:schemeClr>
                </a:solidFill>
              </a:rPr>
              <a:t>Implications: </a:t>
            </a:r>
            <a:r>
              <a:rPr lang="en-US" dirty="0">
                <a:solidFill>
                  <a:schemeClr val="bg1">
                    <a:lumMod val="85000"/>
                  </a:schemeClr>
                </a:solidFill>
              </a:rPr>
              <a:t>The vocabulary tree is a scalable and efficient method for image retrieval, essential for large databases.</a:t>
            </a:r>
          </a:p>
          <a:p>
            <a:pPr marL="457200" indent="-457200">
              <a:spcAft>
                <a:spcPts val="600"/>
              </a:spcAft>
              <a:buFont typeface="+mj-lt"/>
              <a:buAutoNum type="arabicPeriod"/>
            </a:pPr>
            <a:r>
              <a:rPr lang="en-US" b="1" dirty="0">
                <a:solidFill>
                  <a:schemeClr val="bg1">
                    <a:lumMod val="95000"/>
                  </a:schemeClr>
                </a:solidFill>
              </a:rPr>
              <a:t>Applications: </a:t>
            </a:r>
            <a:r>
              <a:rPr lang="en-US" dirty="0">
                <a:solidFill>
                  <a:schemeClr val="bg1">
                    <a:lumMod val="85000"/>
                  </a:schemeClr>
                </a:solidFill>
              </a:rPr>
              <a:t>Potential usage extends to a range of image and video retrieval tasks, including object and scene recognition in multimedia databases and real-world scenarios.</a:t>
            </a:r>
          </a:p>
          <a:p>
            <a:pPr marL="457200" indent="-457200">
              <a:spcAft>
                <a:spcPts val="600"/>
              </a:spcAft>
              <a:buFont typeface="+mj-lt"/>
              <a:buAutoNum type="arabicPeriod"/>
            </a:pPr>
            <a:r>
              <a:rPr lang="en-US" b="1" dirty="0">
                <a:solidFill>
                  <a:schemeClr val="bg1">
                    <a:lumMod val="95000"/>
                  </a:schemeClr>
                </a:solidFill>
              </a:rPr>
              <a:t>Limitations: </a:t>
            </a:r>
            <a:r>
              <a:rPr lang="en-US" dirty="0">
                <a:solidFill>
                  <a:schemeClr val="bg1">
                    <a:lumMod val="85000"/>
                  </a:schemeClr>
                </a:solidFill>
              </a:rPr>
              <a:t>While the method has shown promise, limitations include challenges in recognizing non-rigid, region-poor objects, or faces.</a:t>
            </a:r>
          </a:p>
          <a:p>
            <a:pPr marL="457200" indent="-457200">
              <a:spcAft>
                <a:spcPts val="600"/>
              </a:spcAft>
              <a:buFont typeface="+mj-lt"/>
              <a:buAutoNum type="arabicPeriod"/>
            </a:pPr>
            <a:r>
              <a:rPr lang="en-US" b="1" dirty="0">
                <a:solidFill>
                  <a:schemeClr val="bg1">
                    <a:lumMod val="95000"/>
                  </a:schemeClr>
                </a:solidFill>
              </a:rPr>
              <a:t>Project Relevance: </a:t>
            </a:r>
            <a:r>
              <a:rPr lang="en-US" dirty="0">
                <a:solidFill>
                  <a:schemeClr val="bg1">
                    <a:lumMod val="85000"/>
                  </a:schemeClr>
                </a:solidFill>
              </a:rPr>
              <a:t>The vocabulary tree's scalability and efficiency align with our project's requirements for handling large image databases.</a:t>
            </a:r>
          </a:p>
          <a:p>
            <a:pPr marL="457200" indent="-457200">
              <a:spcAft>
                <a:spcPts val="600"/>
              </a:spcAft>
              <a:buFont typeface="+mj-lt"/>
              <a:buAutoNum type="arabicPeriod"/>
            </a:pPr>
            <a:endParaRPr lang="en-US" dirty="0">
              <a:solidFill>
                <a:schemeClr val="bg1">
                  <a:lumMod val="85000"/>
                </a:schemeClr>
              </a:solidFill>
            </a:endParaRPr>
          </a:p>
        </p:txBody>
      </p:sp>
      <p:sp>
        <p:nvSpPr>
          <p:cNvPr id="4" name="Slide Number Placeholder 3">
            <a:extLst>
              <a:ext uri="{FF2B5EF4-FFF2-40B4-BE49-F238E27FC236}">
                <a16:creationId xmlns:a16="http://schemas.microsoft.com/office/drawing/2014/main" id="{6688370C-9B67-00E9-2E11-1D06BDBCE8F9}"/>
              </a:ext>
            </a:extLst>
          </p:cNvPr>
          <p:cNvSpPr>
            <a:spLocks noGrp="1"/>
          </p:cNvSpPr>
          <p:nvPr>
            <p:ph type="sldNum" sz="quarter" idx="12"/>
          </p:nvPr>
        </p:nvSpPr>
        <p:spPr/>
        <p:txBody>
          <a:bodyPr/>
          <a:lstStyle/>
          <a:p>
            <a:pPr>
              <a:defRPr/>
            </a:pPr>
            <a:fld id="{5AF7E991-B9CB-4B0D-995E-09EBBA2230A8}" type="slidenum">
              <a:rPr lang="en-US" smtClean="0"/>
              <a:pPr>
                <a:defRPr/>
              </a:pPr>
              <a:t>16</a:t>
            </a:fld>
            <a:endParaRPr lang="en-US"/>
          </a:p>
        </p:txBody>
      </p:sp>
      <p:pic>
        <p:nvPicPr>
          <p:cNvPr id="1026" name="Picture 2" descr="green succulent plant in close up photography">
            <a:extLst>
              <a:ext uri="{FF2B5EF4-FFF2-40B4-BE49-F238E27FC236}">
                <a16:creationId xmlns:a16="http://schemas.microsoft.com/office/drawing/2014/main" id="{8E3135CC-4158-3889-80DA-206623AC859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229600" y="1026160"/>
            <a:ext cx="3962400" cy="5298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56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a:ext>
            </a:extLst>
          </a:blip>
          <a:srcRect/>
          <a:tile tx="-615950" ty="-3175000" sx="21000" sy="21000" flip="none" algn="tl"/>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5DE8A58-7B70-8439-06E8-94F7E9EF451F}"/>
              </a:ext>
            </a:extLst>
          </p:cNvPr>
          <p:cNvSpPr/>
          <p:nvPr/>
        </p:nvSpPr>
        <p:spPr bwMode="auto">
          <a:xfrm>
            <a:off x="0" y="0"/>
            <a:ext cx="12192000" cy="6327775"/>
          </a:xfrm>
          <a:prstGeom prst="rect">
            <a:avLst/>
          </a:prstGeom>
          <a:gradFill flip="none" rotWithShape="1">
            <a:gsLst>
              <a:gs pos="21000">
                <a:srgbClr val="0B0B30">
                  <a:alpha val="0"/>
                </a:srgbClr>
              </a:gs>
              <a:gs pos="48000">
                <a:srgbClr val="0B0B30">
                  <a:alpha val="31368"/>
                </a:srgbClr>
              </a:gs>
              <a:gs pos="89000">
                <a:srgbClr val="03030D">
                  <a:alpha val="70000"/>
                </a:srgbClr>
              </a:gs>
            </a:gsLst>
            <a:path path="circle">
              <a:fillToRect l="100000" b="100000"/>
            </a:path>
            <a:tileRect t="-100000" r="-10000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61B00C12-A127-D375-413E-A396BB0B3B20}"/>
              </a:ext>
            </a:extLst>
          </p:cNvPr>
          <p:cNvSpPr>
            <a:spLocks noGrp="1"/>
          </p:cNvSpPr>
          <p:nvPr>
            <p:ph type="title"/>
          </p:nvPr>
        </p:nvSpPr>
        <p:spPr/>
        <p:txBody>
          <a:bodyPr/>
          <a:lstStyle/>
          <a:p>
            <a:r>
              <a:rPr lang="en-US"/>
              <a:t>Conclusion</a:t>
            </a:r>
          </a:p>
        </p:txBody>
      </p:sp>
      <p:sp>
        <p:nvSpPr>
          <p:cNvPr id="4" name="Slide Number Placeholder 3">
            <a:extLst>
              <a:ext uri="{FF2B5EF4-FFF2-40B4-BE49-F238E27FC236}">
                <a16:creationId xmlns:a16="http://schemas.microsoft.com/office/drawing/2014/main" id="{E6762DA3-7E8C-F7AE-07A5-64CBB8090FEB}"/>
              </a:ext>
            </a:extLst>
          </p:cNvPr>
          <p:cNvSpPr>
            <a:spLocks noGrp="1"/>
          </p:cNvSpPr>
          <p:nvPr>
            <p:ph type="sldNum" sz="quarter" idx="12"/>
          </p:nvPr>
        </p:nvSpPr>
        <p:spPr/>
        <p:txBody>
          <a:bodyPr/>
          <a:lstStyle/>
          <a:p>
            <a:fld id="{5AF7E991-B9CB-4B0D-995E-09EBBA2230A8}" type="slidenum">
              <a:rPr lang="en-US"/>
              <a:pPr/>
              <a:t>17</a:t>
            </a:fld>
            <a:endParaRPr lang="en-US"/>
          </a:p>
        </p:txBody>
      </p:sp>
      <p:grpSp>
        <p:nvGrpSpPr>
          <p:cNvPr id="34" name="Group 33">
            <a:extLst>
              <a:ext uri="{FF2B5EF4-FFF2-40B4-BE49-F238E27FC236}">
                <a16:creationId xmlns:a16="http://schemas.microsoft.com/office/drawing/2014/main" id="{0C7B81D6-CB98-08C5-BFFD-D59B1C8D4CE0}"/>
              </a:ext>
            </a:extLst>
          </p:cNvPr>
          <p:cNvGrpSpPr/>
          <p:nvPr/>
        </p:nvGrpSpPr>
        <p:grpSpPr>
          <a:xfrm>
            <a:off x="1022351" y="1251850"/>
            <a:ext cx="2222500" cy="898943"/>
            <a:chOff x="1117601" y="1488656"/>
            <a:chExt cx="2222500" cy="898943"/>
          </a:xfrm>
        </p:grpSpPr>
        <p:sp>
          <p:nvSpPr>
            <p:cNvPr id="30" name="Rounded Rectangle 29">
              <a:extLst>
                <a:ext uri="{FF2B5EF4-FFF2-40B4-BE49-F238E27FC236}">
                  <a16:creationId xmlns:a16="http://schemas.microsoft.com/office/drawing/2014/main" id="{AB24AF09-6EFF-E8B4-42D5-8DB38AADAADE}"/>
                </a:ext>
              </a:extLst>
            </p:cNvPr>
            <p:cNvSpPr/>
            <p:nvPr/>
          </p:nvSpPr>
          <p:spPr>
            <a:xfrm>
              <a:off x="1117601" y="1488656"/>
              <a:ext cx="2222500" cy="898943"/>
            </a:xfrm>
            <a:prstGeom prst="rect">
              <a:avLst/>
            </a:prstGeom>
            <a:solidFill>
              <a:schemeClr val="accent6">
                <a:lumMod val="60000"/>
                <a:lumOff val="40000"/>
                <a:alpha val="44000"/>
              </a:schemeClr>
            </a:solidFill>
            <a:ln>
              <a:noFill/>
            </a:ln>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31" name="Rounded Rectangle 4">
              <a:extLst>
                <a:ext uri="{FF2B5EF4-FFF2-40B4-BE49-F238E27FC236}">
                  <a16:creationId xmlns:a16="http://schemas.microsoft.com/office/drawing/2014/main" id="{A78EA984-5031-93E4-AD46-72DC812F94C6}"/>
                </a:ext>
              </a:extLst>
            </p:cNvPr>
            <p:cNvSpPr txBox="1"/>
            <p:nvPr/>
          </p:nvSpPr>
          <p:spPr>
            <a:xfrm>
              <a:off x="1215880" y="1538789"/>
              <a:ext cx="1895620" cy="8111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en-US" sz="1800" b="1" i="0" kern="1200" dirty="0">
                  <a:solidFill>
                    <a:schemeClr val="accent6">
                      <a:lumMod val="20000"/>
                      <a:lumOff val="80000"/>
                    </a:schemeClr>
                  </a:solidFill>
                  <a:effectLst/>
                </a:rPr>
                <a:t>Unrivaled Image Recognition</a:t>
              </a:r>
              <a:endParaRPr lang="en-US" sz="1800" kern="1200" dirty="0">
                <a:solidFill>
                  <a:schemeClr val="accent6">
                    <a:lumMod val="20000"/>
                    <a:lumOff val="80000"/>
                  </a:schemeClr>
                </a:solidFill>
              </a:endParaRPr>
            </a:p>
          </p:txBody>
        </p:sp>
      </p:grpSp>
      <p:grpSp>
        <p:nvGrpSpPr>
          <p:cNvPr id="35" name="Group 34">
            <a:extLst>
              <a:ext uri="{FF2B5EF4-FFF2-40B4-BE49-F238E27FC236}">
                <a16:creationId xmlns:a16="http://schemas.microsoft.com/office/drawing/2014/main" id="{817DC523-039F-512C-DF41-FB62C5464B98}"/>
              </a:ext>
            </a:extLst>
          </p:cNvPr>
          <p:cNvGrpSpPr/>
          <p:nvPr/>
        </p:nvGrpSpPr>
        <p:grpSpPr>
          <a:xfrm>
            <a:off x="976240" y="4286129"/>
            <a:ext cx="2222500" cy="898942"/>
            <a:chOff x="730551" y="4342716"/>
            <a:chExt cx="2222500" cy="898942"/>
          </a:xfrm>
        </p:grpSpPr>
        <p:sp>
          <p:nvSpPr>
            <p:cNvPr id="28" name="Rounded Rectangle 27">
              <a:extLst>
                <a:ext uri="{FF2B5EF4-FFF2-40B4-BE49-F238E27FC236}">
                  <a16:creationId xmlns:a16="http://schemas.microsoft.com/office/drawing/2014/main" id="{89285FAE-5115-2E96-6938-A12773F2BB4C}"/>
                </a:ext>
              </a:extLst>
            </p:cNvPr>
            <p:cNvSpPr/>
            <p:nvPr/>
          </p:nvSpPr>
          <p:spPr>
            <a:xfrm>
              <a:off x="730551" y="4342716"/>
              <a:ext cx="2222500" cy="898942"/>
            </a:xfrm>
            <a:prstGeom prst="rect">
              <a:avLst/>
            </a:prstGeom>
            <a:solidFill>
              <a:schemeClr val="accent6">
                <a:lumMod val="60000"/>
                <a:lumOff val="40000"/>
                <a:alpha val="44000"/>
              </a:schemeClr>
            </a:solidFill>
            <a:ln>
              <a:noFill/>
            </a:ln>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9" name="Rounded Rectangle 6">
              <a:extLst>
                <a:ext uri="{FF2B5EF4-FFF2-40B4-BE49-F238E27FC236}">
                  <a16:creationId xmlns:a16="http://schemas.microsoft.com/office/drawing/2014/main" id="{5CC2458A-DD2B-729A-3BCA-38A75309C9C8}"/>
                </a:ext>
              </a:extLst>
            </p:cNvPr>
            <p:cNvSpPr txBox="1"/>
            <p:nvPr/>
          </p:nvSpPr>
          <p:spPr>
            <a:xfrm>
              <a:off x="744764" y="4386598"/>
              <a:ext cx="1922236" cy="81117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accent6">
                      <a:lumMod val="20000"/>
                      <a:lumOff val="80000"/>
                    </a:schemeClr>
                  </a:solidFill>
                  <a:effectLst/>
                </a:rPr>
                <a:t>Hierarchical </a:t>
              </a:r>
              <a:r>
                <a:rPr lang="en-US" sz="1800" b="0" i="0" kern="1200" dirty="0">
                  <a:solidFill>
                    <a:schemeClr val="accent6">
                      <a:lumMod val="20000"/>
                      <a:lumOff val="80000"/>
                    </a:schemeClr>
                  </a:solidFill>
                  <a:effectLst/>
                </a:rPr>
                <a:t>Vocabulary Tree</a:t>
              </a:r>
            </a:p>
          </p:txBody>
        </p:sp>
      </p:grpSp>
      <p:grpSp>
        <p:nvGrpSpPr>
          <p:cNvPr id="36" name="Group 35">
            <a:extLst>
              <a:ext uri="{FF2B5EF4-FFF2-40B4-BE49-F238E27FC236}">
                <a16:creationId xmlns:a16="http://schemas.microsoft.com/office/drawing/2014/main" id="{07E9D9A1-35FD-6DD0-3E5A-BA16199C2251}"/>
              </a:ext>
            </a:extLst>
          </p:cNvPr>
          <p:cNvGrpSpPr/>
          <p:nvPr/>
        </p:nvGrpSpPr>
        <p:grpSpPr>
          <a:xfrm>
            <a:off x="4174980" y="3642089"/>
            <a:ext cx="2634947" cy="1012117"/>
            <a:chOff x="4515152" y="4286129"/>
            <a:chExt cx="2634947" cy="1012117"/>
          </a:xfrm>
        </p:grpSpPr>
        <p:sp>
          <p:nvSpPr>
            <p:cNvPr id="26" name="Rounded Rectangle 25">
              <a:extLst>
                <a:ext uri="{FF2B5EF4-FFF2-40B4-BE49-F238E27FC236}">
                  <a16:creationId xmlns:a16="http://schemas.microsoft.com/office/drawing/2014/main" id="{5F384E11-A280-6CFD-A20A-26D8967B1180}"/>
                </a:ext>
              </a:extLst>
            </p:cNvPr>
            <p:cNvSpPr/>
            <p:nvPr/>
          </p:nvSpPr>
          <p:spPr>
            <a:xfrm>
              <a:off x="4515152" y="4286129"/>
              <a:ext cx="2634947" cy="1012117"/>
            </a:xfrm>
            <a:prstGeom prst="rect">
              <a:avLst/>
            </a:prstGeom>
            <a:solidFill>
              <a:schemeClr val="accent6">
                <a:lumMod val="60000"/>
                <a:lumOff val="40000"/>
                <a:alpha val="44000"/>
              </a:schemeClr>
            </a:solidFill>
            <a:ln>
              <a:noFill/>
            </a:ln>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7" name="Rounded Rectangle 8">
              <a:extLst>
                <a:ext uri="{FF2B5EF4-FFF2-40B4-BE49-F238E27FC236}">
                  <a16:creationId xmlns:a16="http://schemas.microsoft.com/office/drawing/2014/main" id="{161413B6-4D79-3B59-2E21-589B1BF55856}"/>
                </a:ext>
              </a:extLst>
            </p:cNvPr>
            <p:cNvSpPr txBox="1"/>
            <p:nvPr/>
          </p:nvSpPr>
          <p:spPr>
            <a:xfrm>
              <a:off x="4635590" y="4445874"/>
              <a:ext cx="2298610" cy="78640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accent6">
                      <a:lumMod val="20000"/>
                      <a:lumOff val="80000"/>
                    </a:schemeClr>
                  </a:solidFill>
                  <a:effectLst/>
                </a:rPr>
                <a:t>Larger Vocabularies </a:t>
              </a:r>
              <a:r>
                <a:rPr lang="en-US" sz="1800" b="0" i="0" kern="1200" dirty="0">
                  <a:solidFill>
                    <a:schemeClr val="accent6">
                      <a:lumMod val="20000"/>
                      <a:lumOff val="80000"/>
                    </a:schemeClr>
                  </a:solidFill>
                  <a:effectLst/>
                </a:rPr>
                <a:t>&amp; L1-norm</a:t>
              </a:r>
            </a:p>
          </p:txBody>
        </p:sp>
      </p:grpSp>
      <p:grpSp>
        <p:nvGrpSpPr>
          <p:cNvPr id="38" name="Group 37">
            <a:extLst>
              <a:ext uri="{FF2B5EF4-FFF2-40B4-BE49-F238E27FC236}">
                <a16:creationId xmlns:a16="http://schemas.microsoft.com/office/drawing/2014/main" id="{EE2A4FB5-D992-5684-15A8-94FB225FCA5B}"/>
              </a:ext>
            </a:extLst>
          </p:cNvPr>
          <p:cNvGrpSpPr/>
          <p:nvPr/>
        </p:nvGrpSpPr>
        <p:grpSpPr>
          <a:xfrm>
            <a:off x="7509241" y="772209"/>
            <a:ext cx="1955799" cy="925885"/>
            <a:chOff x="7797801" y="606653"/>
            <a:chExt cx="1955799" cy="925885"/>
          </a:xfrm>
        </p:grpSpPr>
        <p:sp>
          <p:nvSpPr>
            <p:cNvPr id="24" name="Rounded Rectangle 23">
              <a:extLst>
                <a:ext uri="{FF2B5EF4-FFF2-40B4-BE49-F238E27FC236}">
                  <a16:creationId xmlns:a16="http://schemas.microsoft.com/office/drawing/2014/main" id="{DF8B6057-7B5C-B715-B224-CC90DC7BFF6F}"/>
                </a:ext>
              </a:extLst>
            </p:cNvPr>
            <p:cNvSpPr/>
            <p:nvPr/>
          </p:nvSpPr>
          <p:spPr>
            <a:xfrm>
              <a:off x="7797801" y="606653"/>
              <a:ext cx="1955799" cy="925885"/>
            </a:xfrm>
            <a:prstGeom prst="rect">
              <a:avLst/>
            </a:prstGeom>
            <a:solidFill>
              <a:schemeClr val="accent6">
                <a:lumMod val="60000"/>
                <a:lumOff val="40000"/>
                <a:alpha val="44000"/>
              </a:schemeClr>
            </a:solidFill>
            <a:ln>
              <a:noFill/>
            </a:ln>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5" name="Rounded Rectangle 10">
              <a:extLst>
                <a:ext uri="{FF2B5EF4-FFF2-40B4-BE49-F238E27FC236}">
                  <a16:creationId xmlns:a16="http://schemas.microsoft.com/office/drawing/2014/main" id="{8F22A32D-B754-9524-6E1F-2B3E193FC49F}"/>
                </a:ext>
              </a:extLst>
            </p:cNvPr>
            <p:cNvSpPr txBox="1"/>
            <p:nvPr/>
          </p:nvSpPr>
          <p:spPr>
            <a:xfrm>
              <a:off x="7810308" y="651850"/>
              <a:ext cx="1708646" cy="8354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accent6">
                      <a:lumMod val="20000"/>
                      <a:lumOff val="80000"/>
                    </a:schemeClr>
                  </a:solidFill>
                  <a:effectLst/>
                </a:rPr>
                <a:t>Real-time</a:t>
              </a:r>
              <a:r>
                <a:rPr lang="en-US" sz="1800" b="0" i="0" kern="1200" dirty="0">
                  <a:solidFill>
                    <a:schemeClr val="accent6">
                      <a:lumMod val="20000"/>
                      <a:lumOff val="80000"/>
                    </a:schemeClr>
                  </a:solidFill>
                  <a:effectLst/>
                </a:rPr>
                <a:t> Demonstration</a:t>
              </a:r>
            </a:p>
          </p:txBody>
        </p:sp>
      </p:grpSp>
      <p:grpSp>
        <p:nvGrpSpPr>
          <p:cNvPr id="37" name="Group 36">
            <a:extLst>
              <a:ext uri="{FF2B5EF4-FFF2-40B4-BE49-F238E27FC236}">
                <a16:creationId xmlns:a16="http://schemas.microsoft.com/office/drawing/2014/main" id="{9DD4583A-AA9C-326C-FDD6-06391D1E8723}"/>
              </a:ext>
            </a:extLst>
          </p:cNvPr>
          <p:cNvGrpSpPr/>
          <p:nvPr/>
        </p:nvGrpSpPr>
        <p:grpSpPr>
          <a:xfrm>
            <a:off x="7810308" y="4191263"/>
            <a:ext cx="2184399" cy="925885"/>
            <a:chOff x="7823200" y="4102951"/>
            <a:chExt cx="2184399" cy="925885"/>
          </a:xfrm>
        </p:grpSpPr>
        <p:sp>
          <p:nvSpPr>
            <p:cNvPr id="22" name="Rounded Rectangle 21">
              <a:extLst>
                <a:ext uri="{FF2B5EF4-FFF2-40B4-BE49-F238E27FC236}">
                  <a16:creationId xmlns:a16="http://schemas.microsoft.com/office/drawing/2014/main" id="{1B06DA91-CBEF-CF0C-DCAB-188EAAE6DCCD}"/>
                </a:ext>
              </a:extLst>
            </p:cNvPr>
            <p:cNvSpPr/>
            <p:nvPr/>
          </p:nvSpPr>
          <p:spPr>
            <a:xfrm>
              <a:off x="7823200" y="4102951"/>
              <a:ext cx="2184399" cy="925885"/>
            </a:xfrm>
            <a:prstGeom prst="rect">
              <a:avLst/>
            </a:prstGeom>
            <a:solidFill>
              <a:schemeClr val="accent6">
                <a:lumMod val="60000"/>
                <a:lumOff val="40000"/>
                <a:alpha val="44000"/>
              </a:schemeClr>
            </a:solidFill>
            <a:ln>
              <a:noFill/>
            </a:ln>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3" name="Rounded Rectangle 12">
              <a:extLst>
                <a:ext uri="{FF2B5EF4-FFF2-40B4-BE49-F238E27FC236}">
                  <a16:creationId xmlns:a16="http://schemas.microsoft.com/office/drawing/2014/main" id="{3D40F345-D419-7C16-A7C3-E6F4079553BB}"/>
                </a:ext>
              </a:extLst>
            </p:cNvPr>
            <p:cNvSpPr txBox="1"/>
            <p:nvPr/>
          </p:nvSpPr>
          <p:spPr>
            <a:xfrm>
              <a:off x="7837169" y="4148148"/>
              <a:ext cx="1903923" cy="83549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accent6">
                      <a:lumMod val="20000"/>
                      <a:lumOff val="80000"/>
                    </a:schemeClr>
                  </a:solidFill>
                  <a:effectLst/>
                </a:rPr>
                <a:t>Scalability: </a:t>
              </a:r>
              <a:r>
                <a:rPr lang="en-US" sz="1800" b="0" i="0" kern="1200" dirty="0">
                  <a:solidFill>
                    <a:schemeClr val="accent6">
                      <a:lumMod val="20000"/>
                      <a:lumOff val="80000"/>
                    </a:schemeClr>
                  </a:solidFill>
                  <a:effectLst/>
                </a:rPr>
                <a:t>1M Image Database</a:t>
              </a:r>
            </a:p>
          </p:txBody>
        </p:sp>
      </p:grpSp>
      <p:grpSp>
        <p:nvGrpSpPr>
          <p:cNvPr id="39" name="Group 38">
            <a:extLst>
              <a:ext uri="{FF2B5EF4-FFF2-40B4-BE49-F238E27FC236}">
                <a16:creationId xmlns:a16="http://schemas.microsoft.com/office/drawing/2014/main" id="{78480958-CB7C-BEA1-EFD3-70579A647D21}"/>
              </a:ext>
            </a:extLst>
          </p:cNvPr>
          <p:cNvGrpSpPr/>
          <p:nvPr/>
        </p:nvGrpSpPr>
        <p:grpSpPr>
          <a:xfrm>
            <a:off x="9439640" y="2264944"/>
            <a:ext cx="2444446" cy="898943"/>
            <a:chOff x="9518954" y="2343717"/>
            <a:chExt cx="2444446" cy="898943"/>
          </a:xfrm>
        </p:grpSpPr>
        <p:sp>
          <p:nvSpPr>
            <p:cNvPr id="20" name="Rounded Rectangle 19">
              <a:extLst>
                <a:ext uri="{FF2B5EF4-FFF2-40B4-BE49-F238E27FC236}">
                  <a16:creationId xmlns:a16="http://schemas.microsoft.com/office/drawing/2014/main" id="{3C181684-4A94-1F13-C863-DE0135B95FA1}"/>
                </a:ext>
              </a:extLst>
            </p:cNvPr>
            <p:cNvSpPr/>
            <p:nvPr/>
          </p:nvSpPr>
          <p:spPr>
            <a:xfrm>
              <a:off x="9518954" y="2343717"/>
              <a:ext cx="2444446" cy="898943"/>
            </a:xfrm>
            <a:prstGeom prst="rect">
              <a:avLst/>
            </a:prstGeom>
            <a:solidFill>
              <a:schemeClr val="accent6">
                <a:lumMod val="60000"/>
                <a:lumOff val="40000"/>
                <a:alpha val="44000"/>
              </a:schemeClr>
            </a:solidFill>
            <a:ln>
              <a:noFill/>
            </a:ln>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21" name="Rounded Rectangle 14">
              <a:extLst>
                <a:ext uri="{FF2B5EF4-FFF2-40B4-BE49-F238E27FC236}">
                  <a16:creationId xmlns:a16="http://schemas.microsoft.com/office/drawing/2014/main" id="{1A8906F1-2491-4921-1AB0-952B0DF1F8A5}"/>
                </a:ext>
              </a:extLst>
            </p:cNvPr>
            <p:cNvSpPr txBox="1"/>
            <p:nvPr/>
          </p:nvSpPr>
          <p:spPr>
            <a:xfrm>
              <a:off x="9534586" y="2387599"/>
              <a:ext cx="2212914" cy="81117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chemeClr val="accent6">
                      <a:lumMod val="20000"/>
                      <a:lumOff val="80000"/>
                    </a:schemeClr>
                  </a:solidFill>
                  <a:effectLst/>
                </a:rPr>
                <a:t>Future: </a:t>
              </a:r>
              <a:r>
                <a:rPr lang="en-US" sz="1800" b="0" i="0" kern="1200" dirty="0">
                  <a:solidFill>
                    <a:schemeClr val="accent6">
                      <a:lumMod val="20000"/>
                      <a:lumOff val="80000"/>
                    </a:schemeClr>
                  </a:solidFill>
                  <a:effectLst/>
                </a:rPr>
                <a:t>Internet-scale Search Engine</a:t>
              </a:r>
            </a:p>
          </p:txBody>
        </p:sp>
      </p:grpSp>
    </p:spTree>
    <p:extLst>
      <p:ext uri="{BB962C8B-B14F-4D97-AF65-F5344CB8AC3E}">
        <p14:creationId xmlns:p14="http://schemas.microsoft.com/office/powerpoint/2010/main" val="2022103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D7AD-F035-59A8-66E9-8B8F3272622D}"/>
              </a:ext>
            </a:extLst>
          </p:cNvPr>
          <p:cNvSpPr>
            <a:spLocks noGrp="1"/>
          </p:cNvSpPr>
          <p:nvPr>
            <p:ph type="title"/>
          </p:nvPr>
        </p:nvSpPr>
        <p:spPr/>
        <p:txBody>
          <a:bodyPr/>
          <a:lstStyle/>
          <a:p>
            <a:r>
              <a:rPr lang="en-US">
                <a:cs typeface="Times New Roman"/>
              </a:rPr>
              <a:t>References &amp; Appendix</a:t>
            </a:r>
          </a:p>
        </p:txBody>
      </p:sp>
      <p:sp>
        <p:nvSpPr>
          <p:cNvPr id="3" name="Content Placeholder 2">
            <a:extLst>
              <a:ext uri="{FF2B5EF4-FFF2-40B4-BE49-F238E27FC236}">
                <a16:creationId xmlns:a16="http://schemas.microsoft.com/office/drawing/2014/main" id="{621B656E-07C2-5C78-67B7-56ABF63556AB}"/>
              </a:ext>
            </a:extLst>
          </p:cNvPr>
          <p:cNvSpPr>
            <a:spLocks noGrp="1"/>
          </p:cNvSpPr>
          <p:nvPr>
            <p:ph idx="1"/>
          </p:nvPr>
        </p:nvSpPr>
        <p:spPr>
          <a:xfrm>
            <a:off x="914400" y="1143000"/>
            <a:ext cx="9994900" cy="5181600"/>
          </a:xfrm>
        </p:spPr>
        <p:txBody>
          <a:bodyPr/>
          <a:lstStyle/>
          <a:p>
            <a:pPr defTabSz="914400" eaLnBrk="1" fontAlgn="auto" hangingPunct="1">
              <a:lnSpc>
                <a:spcPct val="150000"/>
              </a:lnSpc>
              <a:spcBef>
                <a:spcPts val="800"/>
              </a:spcBef>
              <a:spcAft>
                <a:spcPts val="1200"/>
              </a:spcAft>
              <a:tabLst/>
              <a:defRPr/>
            </a:pPr>
            <a:r>
              <a:rPr kumimoji="0" lang="en-US" sz="1800" b="0" i="0" u="none" strike="noStrike" kern="1200" cap="none" spc="0" normalizeH="0" baseline="0" noProof="0" dirty="0" err="1">
                <a:ln>
                  <a:noFill/>
                </a:ln>
                <a:solidFill>
                  <a:schemeClr val="bg1"/>
                </a:solidFill>
                <a:effectLst/>
                <a:uLnTx/>
                <a:uFillTx/>
                <a:ea typeface="Calibri" panose="020F0502020204030204" pitchFamily="34" charset="0"/>
                <a:cs typeface="Roboto"/>
              </a:rPr>
              <a:t>Nister</a:t>
            </a:r>
            <a:r>
              <a:rPr kumimoji="0" lang="en-US" sz="1800" b="0" i="0" u="none" strike="noStrike" kern="1200" cap="none" spc="0" normalizeH="0" baseline="0" noProof="0" dirty="0">
                <a:ln>
                  <a:noFill/>
                </a:ln>
                <a:solidFill>
                  <a:schemeClr val="bg1"/>
                </a:solidFill>
                <a:effectLst/>
                <a:uLnTx/>
                <a:uFillTx/>
                <a:ea typeface="Calibri" panose="020F0502020204030204" pitchFamily="34" charset="0"/>
                <a:cs typeface="Roboto"/>
              </a:rPr>
              <a:t>, D., &amp; </a:t>
            </a:r>
            <a:r>
              <a:rPr kumimoji="0" lang="en-US" sz="1800" b="0" i="0" u="none" strike="noStrike" kern="1200" cap="none" spc="0" normalizeH="0" baseline="0" noProof="0" dirty="0" err="1">
                <a:ln>
                  <a:noFill/>
                </a:ln>
                <a:solidFill>
                  <a:schemeClr val="bg1"/>
                </a:solidFill>
                <a:effectLst/>
                <a:uLnTx/>
                <a:uFillTx/>
                <a:ea typeface="Calibri" panose="020F0502020204030204" pitchFamily="34" charset="0"/>
                <a:cs typeface="Roboto"/>
              </a:rPr>
              <a:t>Stewenius</a:t>
            </a:r>
            <a:r>
              <a:rPr kumimoji="0" lang="en-US" sz="1800" b="0" i="0" u="none" strike="noStrike" kern="1200" cap="none" spc="0" normalizeH="0" baseline="0" noProof="0" dirty="0">
                <a:ln>
                  <a:noFill/>
                </a:ln>
                <a:solidFill>
                  <a:schemeClr val="bg1"/>
                </a:solidFill>
                <a:effectLst/>
                <a:uLnTx/>
                <a:uFillTx/>
                <a:ea typeface="Calibri" panose="020F0502020204030204" pitchFamily="34" charset="0"/>
                <a:cs typeface="Roboto"/>
              </a:rPr>
              <a:t>, H. (2006). </a:t>
            </a:r>
            <a:r>
              <a:rPr kumimoji="0" lang="en-US" sz="1800" b="0" i="1" u="none" strike="noStrike" kern="1200" cap="none" spc="0" normalizeH="0" baseline="0" noProof="0" dirty="0">
                <a:ln>
                  <a:noFill/>
                </a:ln>
                <a:solidFill>
                  <a:schemeClr val="bg1">
                    <a:lumMod val="85000"/>
                  </a:schemeClr>
                </a:solidFill>
                <a:effectLst/>
                <a:uLnTx/>
                <a:uFillTx/>
                <a:ea typeface="Calibri" panose="020F0502020204030204" pitchFamily="34" charset="0"/>
                <a:cs typeface="Roboto"/>
              </a:rPr>
              <a:t>Scalable Recognition with a Vocabulary Tree</a:t>
            </a:r>
            <a:r>
              <a:rPr kumimoji="0" lang="en-US" sz="1800" b="0" i="0" u="none" strike="noStrike" kern="1200" cap="none" spc="0" normalizeH="0" baseline="0" noProof="0" dirty="0">
                <a:ln>
                  <a:noFill/>
                </a:ln>
                <a:solidFill>
                  <a:schemeClr val="bg1"/>
                </a:solidFill>
                <a:effectLst/>
                <a:uLnTx/>
                <a:uFillTx/>
                <a:ea typeface="Calibri" panose="020F0502020204030204" pitchFamily="34" charset="0"/>
                <a:cs typeface="Roboto"/>
              </a:rPr>
              <a:t>. In 2006 IEEE Computer Society Conference on Computer Vision and Pattern Recognition (CVPR'06) (Vol. 2, pp. 2161-2168). [</a:t>
            </a:r>
            <a:r>
              <a:rPr kumimoji="0" lang="en-US" sz="1800" b="0" i="0" u="none" strike="noStrike" kern="1200" cap="none" spc="0" normalizeH="0" baseline="0" noProof="0" dirty="0">
                <a:ln>
                  <a:noFill/>
                </a:ln>
                <a:solidFill>
                  <a:schemeClr val="bg1"/>
                </a:solidFill>
                <a:effectLst/>
                <a:uLnTx/>
                <a:uFillTx/>
                <a:ea typeface="Calibri" panose="020F0502020204030204" pitchFamily="34" charset="0"/>
                <a:cs typeface="Roboto"/>
                <a:hlinkClick r:id="rId3"/>
              </a:rPr>
              <a:t>IEEE</a:t>
            </a:r>
            <a:r>
              <a:rPr kumimoji="0" lang="en-US" sz="1800" b="0" i="0" u="none" strike="noStrike" kern="1200" cap="none" spc="0" normalizeH="0" baseline="0" noProof="0" dirty="0">
                <a:ln>
                  <a:noFill/>
                </a:ln>
                <a:solidFill>
                  <a:schemeClr val="bg1"/>
                </a:solidFill>
                <a:effectLst/>
                <a:uLnTx/>
                <a:uFillTx/>
                <a:ea typeface="Calibri" panose="020F0502020204030204" pitchFamily="34" charset="0"/>
                <a:cs typeface="Roboto"/>
              </a:rPr>
              <a:t>].</a:t>
            </a:r>
            <a:endParaRPr lang="en-US" sz="1800" kern="1200" dirty="0">
              <a:solidFill>
                <a:schemeClr val="bg1"/>
              </a:solidFill>
            </a:endParaRPr>
          </a:p>
          <a:p>
            <a:pPr defTabSz="914400" eaLnBrk="1" fontAlgn="auto" hangingPunct="1">
              <a:lnSpc>
                <a:spcPct val="150000"/>
              </a:lnSpc>
              <a:spcBef>
                <a:spcPts val="800"/>
              </a:spcBef>
              <a:spcAft>
                <a:spcPts val="1200"/>
              </a:spcAft>
              <a:tabLst/>
              <a:defRPr/>
            </a:pPr>
            <a:r>
              <a:rPr lang="en-US" sz="1800" kern="1200" dirty="0" err="1">
                <a:solidFill>
                  <a:schemeClr val="bg1"/>
                </a:solidFill>
              </a:rPr>
              <a:t>Sivic</a:t>
            </a:r>
            <a:r>
              <a:rPr lang="en-US" sz="1800" kern="1200" dirty="0">
                <a:solidFill>
                  <a:schemeClr val="bg1"/>
                </a:solidFill>
              </a:rPr>
              <a:t>, J., &amp; Zisserman, A. (2003). </a:t>
            </a:r>
            <a:r>
              <a:rPr lang="en-US" sz="1800" i="1" kern="1200" dirty="0">
                <a:solidFill>
                  <a:schemeClr val="bg1">
                    <a:lumMod val="85000"/>
                  </a:schemeClr>
                </a:solidFill>
              </a:rPr>
              <a:t>Video Google: A text retrieval approach to object matching in videos</a:t>
            </a:r>
            <a:r>
              <a:rPr lang="en-US" sz="1800" kern="1200" dirty="0">
                <a:solidFill>
                  <a:schemeClr val="bg1"/>
                </a:solidFill>
              </a:rPr>
              <a:t>. In Proceedings of the Ninth IEEE International Conference on Computer Vision, 1470-1477. </a:t>
            </a:r>
            <a:r>
              <a:rPr lang="en-US" sz="1800" kern="1200" dirty="0">
                <a:solidFill>
                  <a:schemeClr val="bg1"/>
                </a:solidFill>
                <a:hlinkClick r:id="rId4"/>
              </a:rPr>
              <a:t>https://www.robots.ox.ac.uk/~vgg/publications/2003/Sivic03/sivic03.pdf</a:t>
            </a:r>
            <a:endParaRPr lang="en-US" sz="1800" kern="1200" dirty="0">
              <a:solidFill>
                <a:schemeClr val="bg1"/>
              </a:solidFill>
            </a:endParaRPr>
          </a:p>
          <a:p>
            <a:pPr defTabSz="914400" eaLnBrk="1" fontAlgn="auto" hangingPunct="1">
              <a:lnSpc>
                <a:spcPct val="150000"/>
              </a:lnSpc>
              <a:spcBef>
                <a:spcPts val="800"/>
              </a:spcBef>
              <a:spcAft>
                <a:spcPts val="1200"/>
              </a:spcAft>
              <a:tabLst/>
              <a:defRPr/>
            </a:pPr>
            <a:r>
              <a:rPr lang="en-US" sz="1800" kern="1200" dirty="0">
                <a:solidFill>
                  <a:schemeClr val="bg1"/>
                </a:solidFill>
              </a:rPr>
              <a:t>Jiang, S.; Jiang, W.; Guo, B. </a:t>
            </a:r>
            <a:r>
              <a:rPr lang="en-US" sz="1800" i="1" kern="1200" dirty="0">
                <a:solidFill>
                  <a:schemeClr val="bg1">
                    <a:lumMod val="85000"/>
                  </a:schemeClr>
                </a:solidFill>
              </a:rPr>
              <a:t>Leveraging vocabulary tree for simultaneous match pair selection and guided feature matching of UAV images</a:t>
            </a:r>
            <a:r>
              <a:rPr lang="en-US" sz="1800" kern="1200" dirty="0">
                <a:solidFill>
                  <a:schemeClr val="bg1"/>
                </a:solidFill>
              </a:rPr>
              <a:t>. ISPRS J. </a:t>
            </a:r>
            <a:r>
              <a:rPr lang="en-US" sz="1800" kern="1200" dirty="0" err="1">
                <a:solidFill>
                  <a:schemeClr val="bg1"/>
                </a:solidFill>
              </a:rPr>
              <a:t>Photogramm</a:t>
            </a:r>
            <a:r>
              <a:rPr lang="en-US" sz="1800" kern="1200" dirty="0">
                <a:solidFill>
                  <a:schemeClr val="bg1"/>
                </a:solidFill>
              </a:rPr>
              <a:t>. Remote Sens. 2022, 187, 273–293. [</a:t>
            </a:r>
            <a:r>
              <a:rPr lang="en-US" sz="1800" kern="1200" dirty="0">
                <a:solidFill>
                  <a:schemeClr val="bg1"/>
                </a:solidFill>
                <a:hlinkClick r:id="rId5"/>
              </a:rPr>
              <a:t>ScienceDirect</a:t>
            </a:r>
            <a:r>
              <a:rPr lang="en-US" sz="1800" kern="1200" dirty="0">
                <a:solidFill>
                  <a:schemeClr val="bg1"/>
                </a:solidFill>
              </a:rPr>
              <a:t>].</a:t>
            </a:r>
          </a:p>
        </p:txBody>
      </p:sp>
      <p:sp>
        <p:nvSpPr>
          <p:cNvPr id="4" name="Slide Number Placeholder 3">
            <a:extLst>
              <a:ext uri="{FF2B5EF4-FFF2-40B4-BE49-F238E27FC236}">
                <a16:creationId xmlns:a16="http://schemas.microsoft.com/office/drawing/2014/main" id="{61718C83-5D28-B029-5E2C-CEE13496373C}"/>
              </a:ext>
            </a:extLst>
          </p:cNvPr>
          <p:cNvSpPr>
            <a:spLocks noGrp="1"/>
          </p:cNvSpPr>
          <p:nvPr>
            <p:ph type="sldNum" sz="quarter" idx="12"/>
          </p:nvPr>
        </p:nvSpPr>
        <p:spPr/>
        <p:txBody>
          <a:bodyPr/>
          <a:lstStyle/>
          <a:p>
            <a:pPr>
              <a:defRPr/>
            </a:pPr>
            <a:fld id="{5AF7E991-B9CB-4B0D-995E-09EBBA2230A8}" type="slidenum">
              <a:rPr lang="en-US"/>
              <a:pPr>
                <a:defRPr/>
              </a:pPr>
              <a:t>18</a:t>
            </a:fld>
            <a:endParaRPr lang="en-US"/>
          </a:p>
        </p:txBody>
      </p:sp>
    </p:spTree>
    <p:extLst>
      <p:ext uri="{BB962C8B-B14F-4D97-AF65-F5344CB8AC3E}">
        <p14:creationId xmlns:p14="http://schemas.microsoft.com/office/powerpoint/2010/main" val="20480161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71BDC7-AD51-4744-9C91-706830F73543}"/>
              </a:ext>
            </a:extLst>
          </p:cNvPr>
          <p:cNvSpPr>
            <a:spLocks noGrp="1"/>
          </p:cNvSpPr>
          <p:nvPr>
            <p:ph type="title"/>
          </p:nvPr>
        </p:nvSpPr>
        <p:spPr/>
        <p:txBody>
          <a:bodyPr/>
          <a:lstStyle/>
          <a:p>
            <a:r>
              <a:rPr lang="en-US"/>
              <a:t>Contents</a:t>
            </a:r>
          </a:p>
        </p:txBody>
      </p:sp>
      <p:sp>
        <p:nvSpPr>
          <p:cNvPr id="6" name="Content Placeholder 5">
            <a:extLst>
              <a:ext uri="{FF2B5EF4-FFF2-40B4-BE49-F238E27FC236}">
                <a16:creationId xmlns:a16="http://schemas.microsoft.com/office/drawing/2014/main" id="{C6B3C5AE-D0B0-8B9C-4486-351A40086148}"/>
              </a:ext>
            </a:extLst>
          </p:cNvPr>
          <p:cNvSpPr>
            <a:spLocks noGrp="1"/>
          </p:cNvSpPr>
          <p:nvPr>
            <p:ph idx="1"/>
          </p:nvPr>
        </p:nvSpPr>
        <p:spPr>
          <a:xfrm>
            <a:off x="914399" y="1143002"/>
            <a:ext cx="10363199" cy="4388368"/>
          </a:xfrm>
        </p:spPr>
        <p:txBody>
          <a:bodyPr wrap="square" numCol="2" spcCol="914400">
            <a:noAutofit/>
          </a:bodyPr>
          <a:lstStyle/>
          <a:p>
            <a:pPr marL="457200" indent="-457200">
              <a:lnSpc>
                <a:spcPct val="150000"/>
              </a:lnSpc>
              <a:buAutoNum type="arabicPeriod"/>
            </a:pPr>
            <a:r>
              <a:rPr lang="en-US" dirty="0">
                <a:solidFill>
                  <a:srgbClr val="F2F2F2"/>
                </a:solidFill>
                <a:cs typeface="Times New Roman"/>
              </a:rPr>
              <a:t>Abstract</a:t>
            </a:r>
            <a:endParaRPr lang="en-US" dirty="0"/>
          </a:p>
          <a:p>
            <a:pPr marL="457200" indent="-457200">
              <a:lnSpc>
                <a:spcPct val="150000"/>
              </a:lnSpc>
              <a:buAutoNum type="arabicPeriod"/>
            </a:pPr>
            <a:r>
              <a:rPr lang="en-US" dirty="0">
                <a:solidFill>
                  <a:srgbClr val="F2F2F2"/>
                </a:solidFill>
                <a:cs typeface="Times New Roman"/>
              </a:rPr>
              <a:t>Introduction</a:t>
            </a:r>
          </a:p>
          <a:p>
            <a:pPr marL="457200" indent="-457200">
              <a:lnSpc>
                <a:spcPct val="150000"/>
              </a:lnSpc>
              <a:buAutoNum type="arabicPeriod"/>
            </a:pPr>
            <a:r>
              <a:rPr lang="en-US" dirty="0">
                <a:solidFill>
                  <a:srgbClr val="F2F2F2"/>
                </a:solidFill>
                <a:cs typeface="Times New Roman"/>
              </a:rPr>
              <a:t>Related Work</a:t>
            </a:r>
          </a:p>
          <a:p>
            <a:pPr marL="457200" indent="-457200">
              <a:lnSpc>
                <a:spcPct val="150000"/>
              </a:lnSpc>
              <a:buAutoNum type="arabicPeriod"/>
            </a:pPr>
            <a:r>
              <a:rPr lang="en-US" dirty="0">
                <a:solidFill>
                  <a:srgbClr val="F2F2F2"/>
                </a:solidFill>
                <a:cs typeface="Times New Roman"/>
              </a:rPr>
              <a:t>Approach &amp; Methodology</a:t>
            </a:r>
          </a:p>
          <a:p>
            <a:pPr marL="742950" lvl="1" indent="-285750">
              <a:lnSpc>
                <a:spcPct val="150000"/>
              </a:lnSpc>
              <a:buFont typeface="Arial"/>
              <a:buChar char="•"/>
            </a:pPr>
            <a:r>
              <a:rPr lang="en-US" dirty="0">
                <a:solidFill>
                  <a:srgbClr val="F2F2F2"/>
                </a:solidFill>
                <a:cs typeface="Times New Roman"/>
              </a:rPr>
              <a:t>Feature Extraction (MSER)</a:t>
            </a:r>
          </a:p>
          <a:p>
            <a:pPr marL="742950" lvl="1" indent="-285750">
              <a:lnSpc>
                <a:spcPct val="150000"/>
              </a:lnSpc>
              <a:buFont typeface="Arial"/>
              <a:buChar char="•"/>
            </a:pPr>
            <a:r>
              <a:rPr lang="en-US" dirty="0">
                <a:solidFill>
                  <a:srgbClr val="F2F2F2"/>
                </a:solidFill>
                <a:cs typeface="Times New Roman"/>
              </a:rPr>
              <a:t>Building and Using Vocabulary Tree</a:t>
            </a:r>
          </a:p>
          <a:p>
            <a:pPr marL="742950" lvl="1" indent="-285750">
              <a:lnSpc>
                <a:spcPct val="150000"/>
              </a:lnSpc>
              <a:buFont typeface="Arial"/>
              <a:buChar char="•"/>
            </a:pPr>
            <a:r>
              <a:rPr lang="en-US" dirty="0">
                <a:solidFill>
                  <a:srgbClr val="F2F2F2"/>
                </a:solidFill>
                <a:cs typeface="Times New Roman"/>
              </a:rPr>
              <a:t>Image Indexing</a:t>
            </a:r>
            <a:endParaRPr lang="en-US" dirty="0"/>
          </a:p>
          <a:p>
            <a:pPr marL="457200" indent="-457200">
              <a:lnSpc>
                <a:spcPct val="150000"/>
              </a:lnSpc>
              <a:buAutoNum type="arabicPeriod"/>
            </a:pPr>
            <a:r>
              <a:rPr lang="en-US" dirty="0">
                <a:solidFill>
                  <a:srgbClr val="F2F2F2"/>
                </a:solidFill>
                <a:cs typeface="Times New Roman"/>
              </a:rPr>
              <a:t>Scoring</a:t>
            </a:r>
            <a:endParaRPr lang="en-US" dirty="0">
              <a:solidFill>
                <a:srgbClr val="BFBFBF"/>
              </a:solidFill>
              <a:cs typeface="Times New Roman"/>
            </a:endParaRPr>
          </a:p>
          <a:p>
            <a:pPr marL="742950" lvl="1" indent="-285750">
              <a:lnSpc>
                <a:spcPct val="150000"/>
              </a:lnSpc>
              <a:buFont typeface="Arial"/>
              <a:buChar char="•"/>
            </a:pPr>
            <a:r>
              <a:rPr lang="en-US" dirty="0">
                <a:solidFill>
                  <a:srgbClr val="F2F2F2"/>
                </a:solidFill>
                <a:cs typeface="Times New Roman"/>
              </a:rPr>
              <a:t>Definition</a:t>
            </a:r>
          </a:p>
          <a:p>
            <a:pPr marL="742950" lvl="1" indent="-285750">
              <a:lnSpc>
                <a:spcPct val="150000"/>
              </a:lnSpc>
              <a:buFont typeface="Arial"/>
              <a:buChar char="•"/>
            </a:pPr>
            <a:r>
              <a:rPr lang="en-US" dirty="0">
                <a:solidFill>
                  <a:srgbClr val="F2F2F2"/>
                </a:solidFill>
                <a:cs typeface="Times New Roman"/>
              </a:rPr>
              <a:t>Implementation</a:t>
            </a:r>
          </a:p>
          <a:p>
            <a:pPr marL="457200" indent="-457200">
              <a:lnSpc>
                <a:spcPct val="150000"/>
              </a:lnSpc>
              <a:buAutoNum type="arabicPeriod"/>
            </a:pPr>
            <a:r>
              <a:rPr lang="en-US" dirty="0">
                <a:solidFill>
                  <a:srgbClr val="F2F2F2"/>
                </a:solidFill>
                <a:cs typeface="Times New Roman"/>
              </a:rPr>
              <a:t>Results</a:t>
            </a:r>
            <a:endParaRPr lang="en-US" dirty="0">
              <a:solidFill>
                <a:srgbClr val="BFBFBF"/>
              </a:solidFill>
              <a:cs typeface="Times New Roman"/>
            </a:endParaRPr>
          </a:p>
          <a:p>
            <a:pPr marL="457200" indent="-457200">
              <a:lnSpc>
                <a:spcPct val="150000"/>
              </a:lnSpc>
              <a:buAutoNum type="arabicPeriod"/>
            </a:pPr>
            <a:r>
              <a:rPr lang="en-US" dirty="0">
                <a:solidFill>
                  <a:srgbClr val="F2F2F2"/>
                </a:solidFill>
                <a:cs typeface="Times New Roman"/>
              </a:rPr>
              <a:t>Discussion</a:t>
            </a:r>
            <a:endParaRPr lang="en-US" dirty="0">
              <a:solidFill>
                <a:srgbClr val="BFBFBF"/>
              </a:solidFill>
              <a:cs typeface="Times New Roman"/>
            </a:endParaRPr>
          </a:p>
          <a:p>
            <a:pPr marL="457200" indent="-457200">
              <a:lnSpc>
                <a:spcPct val="150000"/>
              </a:lnSpc>
              <a:buAutoNum type="arabicPeriod"/>
            </a:pPr>
            <a:r>
              <a:rPr lang="en-US" dirty="0">
                <a:solidFill>
                  <a:srgbClr val="F2F2F2"/>
                </a:solidFill>
                <a:cs typeface="Times New Roman"/>
              </a:rPr>
              <a:t>Conclusion</a:t>
            </a:r>
            <a:endParaRPr lang="en-US" dirty="0">
              <a:solidFill>
                <a:srgbClr val="BFBFBF"/>
              </a:solidFill>
              <a:cs typeface="Times New Roman"/>
            </a:endParaRPr>
          </a:p>
          <a:p>
            <a:pPr marL="457200" indent="-457200">
              <a:lnSpc>
                <a:spcPct val="150000"/>
              </a:lnSpc>
              <a:buAutoNum type="arabicPeriod"/>
            </a:pPr>
            <a:r>
              <a:rPr lang="en-US" dirty="0">
                <a:solidFill>
                  <a:srgbClr val="F2F2F2"/>
                </a:solidFill>
                <a:cs typeface="Times New Roman"/>
              </a:rPr>
              <a:t>References &amp; Appendix</a:t>
            </a:r>
          </a:p>
        </p:txBody>
      </p:sp>
      <p:sp>
        <p:nvSpPr>
          <p:cNvPr id="4" name="Slide Number Placeholder 3">
            <a:extLst>
              <a:ext uri="{FF2B5EF4-FFF2-40B4-BE49-F238E27FC236}">
                <a16:creationId xmlns:a16="http://schemas.microsoft.com/office/drawing/2014/main" id="{64A1E4D2-4C9D-1A58-4BCD-79AA32DA8EA5}"/>
              </a:ext>
            </a:extLst>
          </p:cNvPr>
          <p:cNvSpPr>
            <a:spLocks noGrp="1"/>
          </p:cNvSpPr>
          <p:nvPr>
            <p:ph type="sldNum" sz="quarter" idx="12"/>
          </p:nvPr>
        </p:nvSpPr>
        <p:spPr/>
        <p:txBody>
          <a:bodyPr/>
          <a:lstStyle/>
          <a:p>
            <a:fld id="{4984BB4A-F3E2-FE4A-A461-11E32AFEA32C}" type="slidenum">
              <a:rPr lang="en-US" smtClean="0"/>
              <a:t>2</a:t>
            </a:fld>
            <a:endParaRPr lang="en-US"/>
          </a:p>
        </p:txBody>
      </p:sp>
    </p:spTree>
    <p:extLst>
      <p:ext uri="{BB962C8B-B14F-4D97-AF65-F5344CB8AC3E}">
        <p14:creationId xmlns:p14="http://schemas.microsoft.com/office/powerpoint/2010/main" val="1556198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Effect transition="in" filter="fade">
                                      <p:cBhvr>
                                        <p:cTn id="35" dur="500"/>
                                        <p:tgtEl>
                                          <p:spTgt spid="6">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500"/>
                                        <p:tgtEl>
                                          <p:spTgt spid="6">
                                            <p:txEl>
                                              <p:pRg st="9" end="9"/>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500"/>
                                        <p:tgtEl>
                                          <p:spTgt spid="6">
                                            <p:txEl>
                                              <p:pRg st="11" end="11"/>
                                            </p:tx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Effect transition="in" filter="fade">
                                      <p:cBhvr>
                                        <p:cTn id="55" dur="500"/>
                                        <p:tgtEl>
                                          <p:spTgt spid="6">
                                            <p:txEl>
                                              <p:pRg st="12" end="12"/>
                                            </p:tx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animEffect transition="in" filter="fade">
                                      <p:cBhvr>
                                        <p:cTn id="59"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7F292-3327-C314-279D-24A880AA89CA}"/>
              </a:ext>
            </a:extLst>
          </p:cNvPr>
          <p:cNvSpPr>
            <a:spLocks noGrp="1"/>
          </p:cNvSpPr>
          <p:nvPr>
            <p:ph type="title"/>
          </p:nvPr>
        </p:nvSpPr>
        <p:spPr/>
        <p:txBody>
          <a:bodyPr/>
          <a:lstStyle/>
          <a:p>
            <a:r>
              <a:rPr lang="en-US"/>
              <a:t>Abstract</a:t>
            </a:r>
          </a:p>
        </p:txBody>
      </p:sp>
      <p:sp>
        <p:nvSpPr>
          <p:cNvPr id="8" name="Content Placeholder 7">
            <a:extLst>
              <a:ext uri="{FF2B5EF4-FFF2-40B4-BE49-F238E27FC236}">
                <a16:creationId xmlns:a16="http://schemas.microsoft.com/office/drawing/2014/main" id="{F3D0D3E0-EA43-8D03-CDCE-425694241956}"/>
              </a:ext>
            </a:extLst>
          </p:cNvPr>
          <p:cNvSpPr>
            <a:spLocks noGrp="1"/>
          </p:cNvSpPr>
          <p:nvPr>
            <p:ph idx="1"/>
          </p:nvPr>
        </p:nvSpPr>
        <p:spPr>
          <a:xfrm>
            <a:off x="914400" y="1046407"/>
            <a:ext cx="10363200" cy="4604885"/>
          </a:xfrm>
          <a:solidFill>
            <a:schemeClr val="accent2">
              <a:lumMod val="75000"/>
              <a:alpha val="20049"/>
            </a:schemeClr>
          </a:solidFill>
          <a:ln>
            <a:noFill/>
          </a:ln>
        </p:spPr>
        <p:txBody>
          <a:bodyPr lIns="274320" tIns="274320" rIns="274320"/>
          <a:lstStyle/>
          <a:p>
            <a:pPr algn="l">
              <a:spcBef>
                <a:spcPts val="0"/>
              </a:spcBef>
              <a:spcAft>
                <a:spcPts val="1800"/>
              </a:spcAft>
            </a:pPr>
            <a:r>
              <a:rPr lang="en-IN" dirty="0">
                <a:solidFill>
                  <a:srgbClr val="D1D5DB"/>
                </a:solidFill>
              </a:rPr>
              <a:t>Efficient recognition scheme for </a:t>
            </a:r>
            <a:r>
              <a:rPr lang="en-IN" b="1" dirty="0">
                <a:solidFill>
                  <a:srgbClr val="D1D5DB"/>
                </a:solidFill>
              </a:rPr>
              <a:t>scaling a large number of visual objects</a:t>
            </a:r>
            <a:r>
              <a:rPr lang="en-IN" dirty="0">
                <a:solidFill>
                  <a:srgbClr val="D1D5DB"/>
                </a:solidFill>
              </a:rPr>
              <a:t>. Live demonstration successfully recognizing a database of 40,000 CD-covers.</a:t>
            </a:r>
          </a:p>
          <a:p>
            <a:pPr algn="l">
              <a:spcBef>
                <a:spcPts val="0"/>
              </a:spcBef>
              <a:spcAft>
                <a:spcPts val="1800"/>
              </a:spcAft>
            </a:pPr>
            <a:r>
              <a:rPr lang="en-IN" dirty="0">
                <a:solidFill>
                  <a:srgbClr val="D1D5DB"/>
                </a:solidFill>
              </a:rPr>
              <a:t>Utilization of popular techniques for indexing descriptors from local regions. Robustness to background clutter and occlusion. </a:t>
            </a:r>
            <a:r>
              <a:rPr lang="en-US" b="1" dirty="0">
                <a:solidFill>
                  <a:srgbClr val="D1D5DB"/>
                </a:solidFill>
              </a:rPr>
              <a:t>Local region descriptors are hierarchically quantized in a vocabulary tree.</a:t>
            </a:r>
            <a:r>
              <a:rPr lang="en-US" dirty="0">
                <a:solidFill>
                  <a:srgbClr val="D1D5DB"/>
                </a:solidFill>
              </a:rPr>
              <a:t> </a:t>
            </a:r>
            <a:r>
              <a:rPr lang="en-IN" dirty="0">
                <a:solidFill>
                  <a:srgbClr val="D1D5DB"/>
                </a:solidFill>
              </a:rPr>
              <a:t>Efficient use of larger and more discriminatory vocabulary through the vocabulary tree. Significant improvement in retrieval quality based on experimental results. Direct integration of quantization and indexing through the vocabulary tree.</a:t>
            </a:r>
          </a:p>
          <a:p>
            <a:pPr algn="l">
              <a:spcBef>
                <a:spcPts val="0"/>
              </a:spcBef>
              <a:spcAft>
                <a:spcPts val="1800"/>
              </a:spcAft>
            </a:pPr>
            <a:r>
              <a:rPr lang="en-IN" dirty="0">
                <a:solidFill>
                  <a:srgbClr val="D1D5DB"/>
                </a:solidFill>
              </a:rPr>
              <a:t>Evaluation of recognition quality through retrieval on a ground </a:t>
            </a:r>
            <a:br>
              <a:rPr lang="en-IN" dirty="0">
                <a:solidFill>
                  <a:srgbClr val="D1D5DB"/>
                </a:solidFill>
              </a:rPr>
            </a:br>
            <a:r>
              <a:rPr lang="en-IN" dirty="0">
                <a:solidFill>
                  <a:srgbClr val="D1D5DB"/>
                </a:solidFill>
              </a:rPr>
              <a:t>truth database of up to 1 million images.</a:t>
            </a:r>
          </a:p>
        </p:txBody>
      </p:sp>
      <p:sp>
        <p:nvSpPr>
          <p:cNvPr id="4" name="Slide Number Placeholder 3">
            <a:extLst>
              <a:ext uri="{FF2B5EF4-FFF2-40B4-BE49-F238E27FC236}">
                <a16:creationId xmlns:a16="http://schemas.microsoft.com/office/drawing/2014/main" id="{80304991-9AEF-3D20-59E5-57EF4CD86FC8}"/>
              </a:ext>
            </a:extLst>
          </p:cNvPr>
          <p:cNvSpPr>
            <a:spLocks noGrp="1"/>
          </p:cNvSpPr>
          <p:nvPr>
            <p:ph type="sldNum" sz="quarter" idx="12"/>
          </p:nvPr>
        </p:nvSpPr>
        <p:spPr/>
        <p:txBody>
          <a:bodyPr/>
          <a:lstStyle/>
          <a:p>
            <a:fld id="{5AF7E991-B9CB-4B0D-995E-09EBBA2230A8}" type="slidenum">
              <a:rPr lang="en-US"/>
              <a:pPr/>
              <a:t>3</a:t>
            </a:fld>
            <a:endParaRPr lang="en-US"/>
          </a:p>
        </p:txBody>
      </p:sp>
    </p:spTree>
    <p:extLst>
      <p:ext uri="{BB962C8B-B14F-4D97-AF65-F5344CB8AC3E}">
        <p14:creationId xmlns:p14="http://schemas.microsoft.com/office/powerpoint/2010/main" val="178598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7F292-3327-C314-279D-24A880AA89C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A29CCD4-FCE8-032E-E2E1-339A0C90E85B}"/>
              </a:ext>
            </a:extLst>
          </p:cNvPr>
          <p:cNvSpPr>
            <a:spLocks noGrp="1"/>
          </p:cNvSpPr>
          <p:nvPr>
            <p:ph idx="1"/>
          </p:nvPr>
        </p:nvSpPr>
        <p:spPr>
          <a:xfrm>
            <a:off x="914400" y="1143000"/>
            <a:ext cx="6290735" cy="5018649"/>
          </a:xfrm>
        </p:spPr>
        <p:txBody>
          <a:bodyPr/>
          <a:lstStyle/>
          <a:p>
            <a:pPr marL="457200" indent="-457200" algn="l">
              <a:spcBef>
                <a:spcPts val="0"/>
              </a:spcBef>
              <a:spcAft>
                <a:spcPts val="1800"/>
              </a:spcAft>
              <a:buFont typeface="+mj-lt"/>
              <a:buAutoNum type="arabicPeriod"/>
            </a:pPr>
            <a:r>
              <a:rPr lang="en-US" b="0" i="0" dirty="0">
                <a:solidFill>
                  <a:schemeClr val="bg1">
                    <a:lumMod val="85000"/>
                  </a:schemeClr>
                </a:solidFill>
                <a:effectLst/>
              </a:rPr>
              <a:t>Addresses </a:t>
            </a:r>
            <a:r>
              <a:rPr lang="en-US" b="1" i="0" dirty="0">
                <a:solidFill>
                  <a:schemeClr val="bg1">
                    <a:lumMod val="85000"/>
                  </a:schemeClr>
                </a:solidFill>
                <a:effectLst/>
              </a:rPr>
              <a:t>large scale object recognition </a:t>
            </a:r>
            <a:r>
              <a:rPr lang="en-US" b="0" i="0" dirty="0">
                <a:solidFill>
                  <a:schemeClr val="bg1">
                    <a:lumMod val="85000"/>
                  </a:schemeClr>
                </a:solidFill>
                <a:effectLst/>
              </a:rPr>
              <a:t>problem in computer vision.</a:t>
            </a:r>
          </a:p>
          <a:p>
            <a:pPr marL="457200" indent="-457200" algn="l">
              <a:spcBef>
                <a:spcPts val="0"/>
              </a:spcBef>
              <a:spcAft>
                <a:spcPts val="1800"/>
              </a:spcAft>
              <a:buFont typeface="+mj-lt"/>
              <a:buAutoNum type="arabicPeriod"/>
            </a:pPr>
            <a:r>
              <a:rPr lang="en-US" b="0" i="0" dirty="0">
                <a:solidFill>
                  <a:schemeClr val="bg1">
                    <a:lumMod val="85000"/>
                  </a:schemeClr>
                </a:solidFill>
                <a:effectLst/>
              </a:rPr>
              <a:t>Introduces a solution that </a:t>
            </a:r>
            <a:r>
              <a:rPr lang="en-US" b="1" i="0" dirty="0">
                <a:solidFill>
                  <a:schemeClr val="bg1">
                    <a:lumMod val="85000"/>
                  </a:schemeClr>
                </a:solidFill>
                <a:effectLst/>
              </a:rPr>
              <a:t>scales logarithmically, not linearly</a:t>
            </a:r>
            <a:r>
              <a:rPr lang="en-US" b="0" i="0" dirty="0">
                <a:solidFill>
                  <a:schemeClr val="bg1">
                    <a:lumMod val="85000"/>
                  </a:schemeClr>
                </a:solidFill>
                <a:effectLst/>
              </a:rPr>
              <a:t>.</a:t>
            </a:r>
          </a:p>
          <a:p>
            <a:pPr marL="457200" indent="-457200" algn="l">
              <a:spcBef>
                <a:spcPts val="0"/>
              </a:spcBef>
              <a:spcAft>
                <a:spcPts val="1800"/>
              </a:spcAft>
              <a:buFont typeface="+mj-lt"/>
              <a:buAutoNum type="arabicPeriod"/>
            </a:pPr>
            <a:r>
              <a:rPr lang="en-US" b="0" i="0" dirty="0">
                <a:solidFill>
                  <a:schemeClr val="bg1">
                    <a:lumMod val="85000"/>
                  </a:schemeClr>
                </a:solidFill>
                <a:effectLst/>
              </a:rPr>
              <a:t>Utilizes </a:t>
            </a:r>
            <a:r>
              <a:rPr lang="en-US" b="1" i="0" dirty="0">
                <a:solidFill>
                  <a:schemeClr val="bg1">
                    <a:lumMod val="85000"/>
                  </a:schemeClr>
                </a:solidFill>
                <a:effectLst/>
              </a:rPr>
              <a:t>a tree-structured visual vocabulary with an inverted file system</a:t>
            </a:r>
            <a:r>
              <a:rPr lang="en-US" b="0" i="0" dirty="0">
                <a:solidFill>
                  <a:schemeClr val="bg1">
                    <a:lumMod val="85000"/>
                  </a:schemeClr>
                </a:solidFill>
                <a:effectLst/>
              </a:rPr>
              <a:t>.</a:t>
            </a:r>
          </a:p>
          <a:p>
            <a:pPr marL="457200" indent="-457200" algn="l">
              <a:spcBef>
                <a:spcPts val="0"/>
              </a:spcBef>
              <a:spcAft>
                <a:spcPts val="1800"/>
              </a:spcAft>
              <a:buFont typeface="+mj-lt"/>
              <a:buAutoNum type="arabicPeriod"/>
            </a:pPr>
            <a:r>
              <a:rPr lang="en-US" b="0" i="0" dirty="0">
                <a:solidFill>
                  <a:schemeClr val="bg1">
                    <a:lumMod val="85000"/>
                  </a:schemeClr>
                </a:solidFill>
                <a:effectLst/>
              </a:rPr>
              <a:t>Adapts </a:t>
            </a:r>
            <a:r>
              <a:rPr lang="en-US" b="1" i="0" dirty="0">
                <a:solidFill>
                  <a:schemeClr val="bg1">
                    <a:lumMod val="85000"/>
                  </a:schemeClr>
                </a:solidFill>
                <a:effectLst/>
              </a:rPr>
              <a:t>TF-IDF </a:t>
            </a:r>
            <a:r>
              <a:rPr lang="en-US" i="0" dirty="0">
                <a:solidFill>
                  <a:schemeClr val="bg1">
                    <a:lumMod val="85000"/>
                  </a:schemeClr>
                </a:solidFill>
                <a:effectLst/>
              </a:rPr>
              <a:t>(Term Frequency Inverse Document Frequency) </a:t>
            </a:r>
            <a:r>
              <a:rPr lang="en-US" b="1" i="0" dirty="0">
                <a:solidFill>
                  <a:schemeClr val="bg1">
                    <a:lumMod val="85000"/>
                  </a:schemeClr>
                </a:solidFill>
                <a:effectLst/>
              </a:rPr>
              <a:t>scheme from text retrieval </a:t>
            </a:r>
            <a:r>
              <a:rPr lang="en-US" b="0" i="0" dirty="0">
                <a:solidFill>
                  <a:schemeClr val="bg1">
                    <a:lumMod val="85000"/>
                  </a:schemeClr>
                </a:solidFill>
                <a:effectLst/>
              </a:rPr>
              <a:t>for object recognition.</a:t>
            </a:r>
          </a:p>
          <a:p>
            <a:pPr marL="457200" indent="-457200" algn="l">
              <a:spcBef>
                <a:spcPts val="0"/>
              </a:spcBef>
              <a:spcAft>
                <a:spcPts val="1800"/>
              </a:spcAft>
              <a:buFont typeface="+mj-lt"/>
              <a:buAutoNum type="arabicPeriod"/>
            </a:pPr>
            <a:r>
              <a:rPr lang="en-US" b="0" i="0" dirty="0">
                <a:solidFill>
                  <a:schemeClr val="bg1">
                    <a:lumMod val="85000"/>
                  </a:schemeClr>
                </a:solidFill>
                <a:effectLst/>
              </a:rPr>
              <a:t>Potential applications include image matching and video tracking.</a:t>
            </a:r>
          </a:p>
        </p:txBody>
      </p:sp>
      <p:sp>
        <p:nvSpPr>
          <p:cNvPr id="4" name="Slide Number Placeholder 3">
            <a:extLst>
              <a:ext uri="{FF2B5EF4-FFF2-40B4-BE49-F238E27FC236}">
                <a16:creationId xmlns:a16="http://schemas.microsoft.com/office/drawing/2014/main" id="{80304991-9AEF-3D20-59E5-57EF4CD86FC8}"/>
              </a:ext>
            </a:extLst>
          </p:cNvPr>
          <p:cNvSpPr>
            <a:spLocks noGrp="1"/>
          </p:cNvSpPr>
          <p:nvPr>
            <p:ph type="sldNum" sz="quarter" idx="12"/>
          </p:nvPr>
        </p:nvSpPr>
        <p:spPr/>
        <p:txBody>
          <a:bodyPr/>
          <a:lstStyle/>
          <a:p>
            <a:fld id="{5AF7E991-B9CB-4B0D-995E-09EBBA2230A8}" type="slidenum">
              <a:rPr lang="en-US"/>
              <a:pPr/>
              <a:t>4</a:t>
            </a:fld>
            <a:endParaRPr lang="en-US"/>
          </a:p>
        </p:txBody>
      </p:sp>
      <p:pic>
        <p:nvPicPr>
          <p:cNvPr id="9" name="Picture 8">
            <a:extLst>
              <a:ext uri="{FF2B5EF4-FFF2-40B4-BE49-F238E27FC236}">
                <a16:creationId xmlns:a16="http://schemas.microsoft.com/office/drawing/2014/main" id="{CB6C9F3F-3564-918C-1E3C-8E538A654C87}"/>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7908205" y="1011836"/>
            <a:ext cx="3364353" cy="4691575"/>
          </a:xfrm>
          <a:prstGeom prst="rect">
            <a:avLst/>
          </a:prstGeom>
        </p:spPr>
      </p:pic>
      <p:sp>
        <p:nvSpPr>
          <p:cNvPr id="10" name="TextBox 9">
            <a:extLst>
              <a:ext uri="{FF2B5EF4-FFF2-40B4-BE49-F238E27FC236}">
                <a16:creationId xmlns:a16="http://schemas.microsoft.com/office/drawing/2014/main" id="{64296A6D-CA63-16D6-EA00-CAA97220FCFC}"/>
              </a:ext>
            </a:extLst>
          </p:cNvPr>
          <p:cNvSpPr txBox="1"/>
          <p:nvPr/>
        </p:nvSpPr>
        <p:spPr>
          <a:xfrm>
            <a:off x="7903163" y="5734657"/>
            <a:ext cx="3629464" cy="461665"/>
          </a:xfrm>
          <a:prstGeom prst="rect">
            <a:avLst/>
          </a:prstGeom>
          <a:noFill/>
        </p:spPr>
        <p:txBody>
          <a:bodyPr wrap="square" rtlCol="0">
            <a:spAutoFit/>
          </a:bodyPr>
          <a:lstStyle/>
          <a:p>
            <a:r>
              <a:rPr lang="en-US" sz="1200" b="1" i="0" dirty="0">
                <a:solidFill>
                  <a:schemeClr val="accent6">
                    <a:lumMod val="60000"/>
                    <a:lumOff val="40000"/>
                  </a:schemeClr>
                </a:solidFill>
                <a:effectLst/>
              </a:rPr>
              <a:t>Figure </a:t>
            </a:r>
            <a:r>
              <a:rPr lang="en-US" sz="1200" b="1" dirty="0">
                <a:solidFill>
                  <a:schemeClr val="accent6">
                    <a:lumMod val="60000"/>
                    <a:lumOff val="40000"/>
                  </a:schemeClr>
                </a:solidFill>
              </a:rPr>
              <a:t>1</a:t>
            </a:r>
            <a:r>
              <a:rPr lang="en-US" sz="1200" b="1" i="0" dirty="0">
                <a:solidFill>
                  <a:schemeClr val="accent6">
                    <a:lumMod val="60000"/>
                    <a:lumOff val="40000"/>
                  </a:schemeClr>
                </a:solidFill>
                <a:effectLst/>
              </a:rPr>
              <a:t>: </a:t>
            </a:r>
            <a:r>
              <a:rPr lang="en-US" sz="1200" b="0" i="0" dirty="0">
                <a:solidFill>
                  <a:srgbClr val="D1D5DB"/>
                </a:solidFill>
                <a:effectLst/>
              </a:rPr>
              <a:t>Example of a tree-structured visual vocabulary and an inverted file built from it</a:t>
            </a:r>
            <a:endParaRPr lang="en-US" sz="1200" dirty="0"/>
          </a:p>
        </p:txBody>
      </p:sp>
    </p:spTree>
    <p:extLst>
      <p:ext uri="{BB962C8B-B14F-4D97-AF65-F5344CB8AC3E}">
        <p14:creationId xmlns:p14="http://schemas.microsoft.com/office/powerpoint/2010/main" val="2924572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1B324-D966-7CA5-5BC1-52DA94F3637C}"/>
              </a:ext>
            </a:extLst>
          </p:cNvPr>
          <p:cNvSpPr>
            <a:spLocks noGrp="1"/>
          </p:cNvSpPr>
          <p:nvPr>
            <p:ph type="title"/>
          </p:nvPr>
        </p:nvSpPr>
        <p:spPr/>
        <p:txBody>
          <a:bodyPr/>
          <a:lstStyle/>
          <a:p>
            <a:r>
              <a:rPr lang="en-US"/>
              <a:t>Related Work</a:t>
            </a:r>
          </a:p>
        </p:txBody>
      </p:sp>
      <p:sp>
        <p:nvSpPr>
          <p:cNvPr id="6" name="Content Placeholder 5">
            <a:extLst>
              <a:ext uri="{FF2B5EF4-FFF2-40B4-BE49-F238E27FC236}">
                <a16:creationId xmlns:a16="http://schemas.microsoft.com/office/drawing/2014/main" id="{143DE174-4FF8-B01F-4265-643A3DF733CD}"/>
              </a:ext>
            </a:extLst>
          </p:cNvPr>
          <p:cNvSpPr>
            <a:spLocks noGrp="1"/>
          </p:cNvSpPr>
          <p:nvPr>
            <p:ph idx="1"/>
          </p:nvPr>
        </p:nvSpPr>
        <p:spPr>
          <a:xfrm>
            <a:off x="914400" y="1143000"/>
            <a:ext cx="6366076" cy="5181600"/>
          </a:xfrm>
        </p:spPr>
        <p:txBody>
          <a:bodyPr/>
          <a:lstStyle/>
          <a:p>
            <a:pPr marL="342900" indent="-342900">
              <a:spcAft>
                <a:spcPts val="600"/>
              </a:spcAft>
              <a:buFont typeface="Arial" panose="020B0604020202020204" pitchFamily="34" charset="0"/>
              <a:buChar char="•"/>
            </a:pPr>
            <a:r>
              <a:rPr lang="en-US" b="1" dirty="0">
                <a:solidFill>
                  <a:schemeClr val="bg1">
                    <a:lumMod val="95000"/>
                  </a:schemeClr>
                </a:solidFill>
              </a:rPr>
              <a:t>Video Google Paper - </a:t>
            </a:r>
            <a:r>
              <a:rPr lang="en-US" dirty="0">
                <a:solidFill>
                  <a:schemeClr val="bg1">
                    <a:lumMod val="85000"/>
                  </a:schemeClr>
                </a:solidFill>
              </a:rPr>
              <a:t>Revolutionizing object and scene retrieval in videos through text retrieval techniques.</a:t>
            </a:r>
          </a:p>
          <a:p>
            <a:pPr marL="342900" indent="-342900">
              <a:spcAft>
                <a:spcPts val="600"/>
              </a:spcAft>
              <a:buFont typeface="Arial" panose="020B0604020202020204" pitchFamily="34" charset="0"/>
              <a:buChar char="•"/>
            </a:pPr>
            <a:r>
              <a:rPr lang="en-US" b="1" dirty="0">
                <a:solidFill>
                  <a:schemeClr val="bg1">
                    <a:lumMod val="95000"/>
                  </a:schemeClr>
                </a:solidFill>
              </a:rPr>
              <a:t>Visual Words </a:t>
            </a:r>
            <a:r>
              <a:rPr lang="en-US" dirty="0">
                <a:solidFill>
                  <a:schemeClr val="bg1">
                    <a:lumMod val="95000"/>
                  </a:schemeClr>
                </a:solidFill>
              </a:rPr>
              <a:t>- </a:t>
            </a:r>
            <a:r>
              <a:rPr lang="en-US" dirty="0">
                <a:solidFill>
                  <a:schemeClr val="bg1">
                    <a:lumMod val="85000"/>
                  </a:schemeClr>
                </a:solidFill>
              </a:rPr>
              <a:t>Using viewpoint invariant region descriptors, vector quantized into 'visual words'.</a:t>
            </a:r>
          </a:p>
          <a:p>
            <a:pPr marL="342900" indent="-342900">
              <a:spcAft>
                <a:spcPts val="600"/>
              </a:spcAft>
              <a:buFont typeface="Arial" panose="020B0604020202020204" pitchFamily="34" charset="0"/>
              <a:buChar char="•"/>
            </a:pPr>
            <a:r>
              <a:rPr lang="en-US" b="1" dirty="0">
                <a:solidFill>
                  <a:schemeClr val="bg1">
                    <a:lumMod val="95000"/>
                  </a:schemeClr>
                </a:solidFill>
              </a:rPr>
              <a:t>Efficient Object Location &amp; Retrieval </a:t>
            </a:r>
            <a:r>
              <a:rPr lang="en-US" dirty="0">
                <a:solidFill>
                  <a:schemeClr val="bg1">
                    <a:lumMod val="95000"/>
                  </a:schemeClr>
                </a:solidFill>
              </a:rPr>
              <a:t>- </a:t>
            </a:r>
            <a:r>
              <a:rPr lang="en-US" dirty="0">
                <a:solidFill>
                  <a:schemeClr val="bg1">
                    <a:lumMod val="85000"/>
                  </a:schemeClr>
                </a:solidFill>
              </a:rPr>
              <a:t>Utilization of an inverted file system for storing visual word occurrences in video key frames or shots.</a:t>
            </a:r>
          </a:p>
          <a:p>
            <a:pPr marL="342900" indent="-342900">
              <a:spcAft>
                <a:spcPts val="600"/>
              </a:spcAft>
              <a:buFont typeface="Arial" panose="020B0604020202020204" pitchFamily="34" charset="0"/>
              <a:buChar char="•"/>
            </a:pPr>
            <a:r>
              <a:rPr lang="en-US" b="1" dirty="0">
                <a:solidFill>
                  <a:schemeClr val="bg1">
                    <a:lumMod val="95000"/>
                  </a:schemeClr>
                </a:solidFill>
              </a:rPr>
              <a:t>Efficacy </a:t>
            </a:r>
            <a:r>
              <a:rPr lang="en-US" dirty="0">
                <a:solidFill>
                  <a:schemeClr val="bg1">
                    <a:lumMod val="95000"/>
                  </a:schemeClr>
                </a:solidFill>
              </a:rPr>
              <a:t>- </a:t>
            </a:r>
            <a:r>
              <a:rPr lang="en-US" dirty="0">
                <a:solidFill>
                  <a:schemeClr val="bg1">
                    <a:lumMod val="85000"/>
                  </a:schemeClr>
                </a:solidFill>
              </a:rPr>
              <a:t>Demonstrated high speed and accuracy in object retrieval and localization on two full-length feature films.</a:t>
            </a:r>
          </a:p>
        </p:txBody>
      </p:sp>
      <p:sp>
        <p:nvSpPr>
          <p:cNvPr id="4" name="Slide Number Placeholder 3">
            <a:extLst>
              <a:ext uri="{FF2B5EF4-FFF2-40B4-BE49-F238E27FC236}">
                <a16:creationId xmlns:a16="http://schemas.microsoft.com/office/drawing/2014/main" id="{CE2A93DB-2420-9279-DB9C-3064997EC36A}"/>
              </a:ext>
            </a:extLst>
          </p:cNvPr>
          <p:cNvSpPr>
            <a:spLocks noGrp="1"/>
          </p:cNvSpPr>
          <p:nvPr>
            <p:ph type="sldNum" sz="quarter" idx="12"/>
          </p:nvPr>
        </p:nvSpPr>
        <p:spPr/>
        <p:txBody>
          <a:bodyPr/>
          <a:lstStyle/>
          <a:p>
            <a:fld id="{5AF7E991-B9CB-4B0D-995E-09EBBA2230A8}" type="slidenum">
              <a:rPr lang="en-US"/>
              <a:pPr/>
              <a:t>5</a:t>
            </a:fld>
            <a:endParaRPr lang="en-US"/>
          </a:p>
        </p:txBody>
      </p:sp>
      <p:pic>
        <p:nvPicPr>
          <p:cNvPr id="19" name="Picture 18" descr="A picture containing screenshot, text, collage, art&#10;&#10;Description automatically generated">
            <a:extLst>
              <a:ext uri="{FF2B5EF4-FFF2-40B4-BE49-F238E27FC236}">
                <a16:creationId xmlns:a16="http://schemas.microsoft.com/office/drawing/2014/main" id="{6F083F70-3201-95FC-370A-875A210EA294}"/>
              </a:ext>
            </a:extLst>
          </p:cNvPr>
          <p:cNvPicPr>
            <a:picLocks noChangeAspect="1"/>
          </p:cNvPicPr>
          <p:nvPr/>
        </p:nvPicPr>
        <p:blipFill>
          <a:blip r:embed="rId3"/>
          <a:stretch>
            <a:fillRect/>
          </a:stretch>
        </p:blipFill>
        <p:spPr>
          <a:xfrm>
            <a:off x="7859210" y="1020582"/>
            <a:ext cx="3418390" cy="5250770"/>
          </a:xfrm>
          <a:prstGeom prst="rect">
            <a:avLst/>
          </a:prstGeom>
        </p:spPr>
      </p:pic>
    </p:spTree>
    <p:extLst>
      <p:ext uri="{BB962C8B-B14F-4D97-AF65-F5344CB8AC3E}">
        <p14:creationId xmlns:p14="http://schemas.microsoft.com/office/powerpoint/2010/main" val="438105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7AB6E56-2D39-BBFE-842C-CA80198CC9AC}"/>
              </a:ext>
            </a:extLst>
          </p:cNvPr>
          <p:cNvPicPr>
            <a:picLocks noChangeAspect="1"/>
          </p:cNvPicPr>
          <p:nvPr/>
        </p:nvPicPr>
        <p:blipFill rotWithShape="1">
          <a:blip r:embed="rId3">
            <a:extLst>
              <a:ext uri="{28A0092B-C50C-407E-A947-70E740481C1C}">
                <a14:useLocalDpi xmlns:a14="http://schemas.microsoft.com/office/drawing/2010/main"/>
              </a:ext>
            </a:extLst>
          </a:blip>
          <a:srcRect t="-2171" r="44295" b="97"/>
          <a:stretch/>
        </p:blipFill>
        <p:spPr>
          <a:xfrm>
            <a:off x="1000682" y="1378899"/>
            <a:ext cx="4022731" cy="4153800"/>
          </a:xfrm>
          <a:prstGeom prst="rect">
            <a:avLst/>
          </a:prstGeom>
        </p:spPr>
      </p:pic>
      <p:sp>
        <p:nvSpPr>
          <p:cNvPr id="2" name="Title 1">
            <a:extLst>
              <a:ext uri="{FF2B5EF4-FFF2-40B4-BE49-F238E27FC236}">
                <a16:creationId xmlns:a16="http://schemas.microsoft.com/office/drawing/2014/main" id="{6251B324-D966-7CA5-5BC1-52DA94F3637C}"/>
              </a:ext>
            </a:extLst>
          </p:cNvPr>
          <p:cNvSpPr>
            <a:spLocks noGrp="1"/>
          </p:cNvSpPr>
          <p:nvPr>
            <p:ph type="title"/>
          </p:nvPr>
        </p:nvSpPr>
        <p:spPr/>
        <p:txBody>
          <a:bodyPr/>
          <a:lstStyle/>
          <a:p>
            <a:r>
              <a:rPr lang="en-US">
                <a:cs typeface="Times New Roman"/>
              </a:rPr>
              <a:t>Related Work</a:t>
            </a:r>
            <a:endParaRPr lang="en-US"/>
          </a:p>
        </p:txBody>
      </p:sp>
      <p:sp>
        <p:nvSpPr>
          <p:cNvPr id="3" name="Content Placeholder 2">
            <a:extLst>
              <a:ext uri="{FF2B5EF4-FFF2-40B4-BE49-F238E27FC236}">
                <a16:creationId xmlns:a16="http://schemas.microsoft.com/office/drawing/2014/main" id="{BB015CD5-A3E6-38C9-50EA-3D5E6A3C505C}"/>
              </a:ext>
            </a:extLst>
          </p:cNvPr>
          <p:cNvSpPr>
            <a:spLocks noGrp="1"/>
          </p:cNvSpPr>
          <p:nvPr>
            <p:ph idx="1"/>
          </p:nvPr>
        </p:nvSpPr>
        <p:spPr>
          <a:xfrm>
            <a:off x="1020932" y="5991225"/>
            <a:ext cx="7013359" cy="365126"/>
          </a:xfrm>
        </p:spPr>
        <p:txBody>
          <a:bodyPr/>
          <a:lstStyle/>
          <a:p>
            <a:r>
              <a:rPr lang="en-US" sz="1400" dirty="0">
                <a:solidFill>
                  <a:schemeClr val="bg2"/>
                </a:solidFill>
              </a:rPr>
              <a:t>https://</a:t>
            </a:r>
            <a:r>
              <a:rPr lang="en-US" sz="1400" dirty="0" err="1">
                <a:solidFill>
                  <a:schemeClr val="bg2"/>
                </a:solidFill>
              </a:rPr>
              <a:t>www.sciencedirect.com</a:t>
            </a:r>
            <a:r>
              <a:rPr lang="en-US" sz="1400" dirty="0">
                <a:solidFill>
                  <a:schemeClr val="bg2"/>
                </a:solidFill>
              </a:rPr>
              <a:t>/science/article/abs/</a:t>
            </a:r>
            <a:r>
              <a:rPr lang="en-US" sz="1400" dirty="0" err="1">
                <a:solidFill>
                  <a:schemeClr val="bg2"/>
                </a:solidFill>
              </a:rPr>
              <a:t>pii</a:t>
            </a:r>
            <a:r>
              <a:rPr lang="en-US" sz="1400" dirty="0">
                <a:solidFill>
                  <a:schemeClr val="bg2"/>
                </a:solidFill>
              </a:rPr>
              <a:t>/S0924271622000727</a:t>
            </a:r>
          </a:p>
        </p:txBody>
      </p:sp>
      <p:sp>
        <p:nvSpPr>
          <p:cNvPr id="4" name="Slide Number Placeholder 3">
            <a:extLst>
              <a:ext uri="{FF2B5EF4-FFF2-40B4-BE49-F238E27FC236}">
                <a16:creationId xmlns:a16="http://schemas.microsoft.com/office/drawing/2014/main" id="{CE2A93DB-2420-9279-DB9C-3064997EC36A}"/>
              </a:ext>
            </a:extLst>
          </p:cNvPr>
          <p:cNvSpPr>
            <a:spLocks noGrp="1"/>
          </p:cNvSpPr>
          <p:nvPr>
            <p:ph type="sldNum" sz="quarter" idx="12"/>
          </p:nvPr>
        </p:nvSpPr>
        <p:spPr/>
        <p:txBody>
          <a:bodyPr/>
          <a:lstStyle/>
          <a:p>
            <a:pPr>
              <a:defRPr/>
            </a:pPr>
            <a:fld id="{5AF7E991-B9CB-4B0D-995E-09EBBA2230A8}" type="slidenum">
              <a:rPr lang="en-US"/>
              <a:pPr>
                <a:defRPr/>
              </a:pPr>
              <a:t>6</a:t>
            </a:fld>
            <a:endParaRPr lang="en-US"/>
          </a:p>
        </p:txBody>
      </p:sp>
      <p:pic>
        <p:nvPicPr>
          <p:cNvPr id="5" name="Picture 4">
            <a:extLst>
              <a:ext uri="{FF2B5EF4-FFF2-40B4-BE49-F238E27FC236}">
                <a16:creationId xmlns:a16="http://schemas.microsoft.com/office/drawing/2014/main" id="{0C78D7F9-456D-9BF6-14AB-E3BE653AD51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000683" y="2199190"/>
            <a:ext cx="1233232" cy="3136739"/>
          </a:xfrm>
          <a:prstGeom prst="rect">
            <a:avLst/>
          </a:prstGeom>
        </p:spPr>
      </p:pic>
      <p:pic>
        <p:nvPicPr>
          <p:cNvPr id="6" name="Picture 5">
            <a:extLst>
              <a:ext uri="{FF2B5EF4-FFF2-40B4-BE49-F238E27FC236}">
                <a16:creationId xmlns:a16="http://schemas.microsoft.com/office/drawing/2014/main" id="{A3481E20-4D5C-1E3E-85EE-41516EA03B4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8588694" y="1378899"/>
            <a:ext cx="2864756" cy="2093891"/>
          </a:xfrm>
          <a:prstGeom prst="rect">
            <a:avLst/>
          </a:prstGeom>
        </p:spPr>
      </p:pic>
      <p:pic>
        <p:nvPicPr>
          <p:cNvPr id="13" name="Picture 12">
            <a:extLst>
              <a:ext uri="{FF2B5EF4-FFF2-40B4-BE49-F238E27FC236}">
                <a16:creationId xmlns:a16="http://schemas.microsoft.com/office/drawing/2014/main" id="{FF9263AC-FE4F-E689-8557-D6176218BEA5}"/>
              </a:ext>
            </a:extLst>
          </p:cNvPr>
          <p:cNvPicPr>
            <a:picLocks noChangeAspect="1"/>
          </p:cNvPicPr>
          <p:nvPr/>
        </p:nvPicPr>
        <p:blipFill rotWithShape="1">
          <a:blip r:embed="rId6">
            <a:extLst>
              <a:ext uri="{28A0092B-C50C-407E-A947-70E740481C1C}">
                <a14:useLocalDpi xmlns:a14="http://schemas.microsoft.com/office/drawing/2010/main"/>
              </a:ext>
            </a:extLst>
          </a:blip>
          <a:srcRect t="-2077" r="-2"/>
          <a:stretch/>
        </p:blipFill>
        <p:spPr>
          <a:xfrm>
            <a:off x="8616626" y="3493537"/>
            <a:ext cx="2836824" cy="2198018"/>
          </a:xfrm>
          <a:prstGeom prst="rect">
            <a:avLst/>
          </a:prstGeom>
        </p:spPr>
      </p:pic>
      <p:pic>
        <p:nvPicPr>
          <p:cNvPr id="17" name="Picture 16">
            <a:extLst>
              <a:ext uri="{FF2B5EF4-FFF2-40B4-BE49-F238E27FC236}">
                <a16:creationId xmlns:a16="http://schemas.microsoft.com/office/drawing/2014/main" id="{FC3A81CB-016B-8628-6333-1D2272BCB741}"/>
              </a:ext>
            </a:extLst>
          </p:cNvPr>
          <p:cNvPicPr>
            <a:picLocks noChangeAspect="1"/>
          </p:cNvPicPr>
          <p:nvPr/>
        </p:nvPicPr>
        <p:blipFill rotWithShape="1">
          <a:blip r:embed="rId3">
            <a:extLst>
              <a:ext uri="{28A0092B-C50C-407E-A947-70E740481C1C}">
                <a14:useLocalDpi xmlns:a14="http://schemas.microsoft.com/office/drawing/2010/main"/>
              </a:ext>
            </a:extLst>
          </a:blip>
          <a:srcRect l="55705" t="-2171" r="-103" b="97"/>
          <a:stretch/>
        </p:blipFill>
        <p:spPr>
          <a:xfrm>
            <a:off x="5023413" y="1378899"/>
            <a:ext cx="3206187" cy="4153800"/>
          </a:xfrm>
          <a:prstGeom prst="rect">
            <a:avLst/>
          </a:prstGeom>
        </p:spPr>
      </p:pic>
    </p:spTree>
    <p:extLst>
      <p:ext uri="{BB962C8B-B14F-4D97-AF65-F5344CB8AC3E}">
        <p14:creationId xmlns:p14="http://schemas.microsoft.com/office/powerpoint/2010/main" val="1064122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002C3FA1-189C-F965-B93A-3EEBE65DF063}"/>
              </a:ext>
            </a:extLst>
          </p:cNvPr>
          <p:cNvGrpSpPr/>
          <p:nvPr/>
        </p:nvGrpSpPr>
        <p:grpSpPr>
          <a:xfrm>
            <a:off x="2618390" y="3117356"/>
            <a:ext cx="3385070" cy="2467935"/>
            <a:chOff x="2616482" y="3138193"/>
            <a:chExt cx="3532625" cy="2575512"/>
          </a:xfrm>
        </p:grpSpPr>
        <p:grpSp>
          <p:nvGrpSpPr>
            <p:cNvPr id="32" name="Group 31">
              <a:extLst>
                <a:ext uri="{FF2B5EF4-FFF2-40B4-BE49-F238E27FC236}">
                  <a16:creationId xmlns:a16="http://schemas.microsoft.com/office/drawing/2014/main" id="{94F16AF0-D34E-3C56-AC3B-BF8F575D5EE8}"/>
                </a:ext>
              </a:extLst>
            </p:cNvPr>
            <p:cNvGrpSpPr/>
            <p:nvPr/>
          </p:nvGrpSpPr>
          <p:grpSpPr>
            <a:xfrm>
              <a:off x="2616482" y="3138193"/>
              <a:ext cx="3532625" cy="2575512"/>
              <a:chOff x="3393952" y="3701441"/>
              <a:chExt cx="2230234" cy="1625985"/>
            </a:xfrm>
          </p:grpSpPr>
          <p:pic>
            <p:nvPicPr>
              <p:cNvPr id="30" name="Picture 29">
                <a:extLst>
                  <a:ext uri="{FF2B5EF4-FFF2-40B4-BE49-F238E27FC236}">
                    <a16:creationId xmlns:a16="http://schemas.microsoft.com/office/drawing/2014/main" id="{FBC8E03C-BCB7-3B18-7EB4-5E69A0F222B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613759" y="3701441"/>
                <a:ext cx="2010427" cy="1603332"/>
              </a:xfrm>
              <a:prstGeom prst="rect">
                <a:avLst/>
              </a:prstGeom>
            </p:spPr>
          </p:pic>
          <p:sp>
            <p:nvSpPr>
              <p:cNvPr id="31" name="Rectangle 30">
                <a:extLst>
                  <a:ext uri="{FF2B5EF4-FFF2-40B4-BE49-F238E27FC236}">
                    <a16:creationId xmlns:a16="http://schemas.microsoft.com/office/drawing/2014/main" id="{19FC73CB-54E0-05A1-A686-EFD9EE423AE0}"/>
                  </a:ext>
                </a:extLst>
              </p:cNvPr>
              <p:cNvSpPr/>
              <p:nvPr/>
            </p:nvSpPr>
            <p:spPr bwMode="auto">
              <a:xfrm rot="3068979">
                <a:off x="3790316" y="4654009"/>
                <a:ext cx="277053" cy="106978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grpSp>
        <p:sp>
          <p:nvSpPr>
            <p:cNvPr id="42" name="TextBox 41">
              <a:extLst>
                <a:ext uri="{FF2B5EF4-FFF2-40B4-BE49-F238E27FC236}">
                  <a16:creationId xmlns:a16="http://schemas.microsoft.com/office/drawing/2014/main" id="{85926122-3115-1992-398B-C1AEAE61405E}"/>
                </a:ext>
              </a:extLst>
            </p:cNvPr>
            <p:cNvSpPr txBox="1"/>
            <p:nvPr/>
          </p:nvSpPr>
          <p:spPr>
            <a:xfrm>
              <a:off x="2619714" y="3160368"/>
              <a:ext cx="2953815" cy="338554"/>
            </a:xfrm>
            <a:prstGeom prst="rect">
              <a:avLst/>
            </a:prstGeom>
            <a:noFill/>
          </p:spPr>
          <p:txBody>
            <a:bodyPr wrap="square" rtlCol="0">
              <a:spAutoFit/>
            </a:bodyPr>
            <a:lstStyle/>
            <a:p>
              <a:r>
                <a:rPr lang="en-US" sz="1600" b="1" spc="300">
                  <a:solidFill>
                    <a:schemeClr val="accent2"/>
                  </a:solidFill>
                </a:rPr>
                <a:t>DESCRIPTOR SPACE</a:t>
              </a:r>
            </a:p>
          </p:txBody>
        </p:sp>
      </p:grpSp>
      <p:grpSp>
        <p:nvGrpSpPr>
          <p:cNvPr id="49" name="Group 48">
            <a:extLst>
              <a:ext uri="{FF2B5EF4-FFF2-40B4-BE49-F238E27FC236}">
                <a16:creationId xmlns:a16="http://schemas.microsoft.com/office/drawing/2014/main" id="{CA36A1C7-533F-E440-49B2-1986843C9F0B}"/>
              </a:ext>
            </a:extLst>
          </p:cNvPr>
          <p:cNvGrpSpPr/>
          <p:nvPr/>
        </p:nvGrpSpPr>
        <p:grpSpPr>
          <a:xfrm>
            <a:off x="3307748" y="5235855"/>
            <a:ext cx="2604626" cy="825359"/>
            <a:chOff x="3135174" y="5041863"/>
            <a:chExt cx="2604626" cy="825359"/>
          </a:xfrm>
        </p:grpSpPr>
        <p:pic>
          <p:nvPicPr>
            <p:cNvPr id="40" name="Picture 39">
              <a:extLst>
                <a:ext uri="{FF2B5EF4-FFF2-40B4-BE49-F238E27FC236}">
                  <a16:creationId xmlns:a16="http://schemas.microsoft.com/office/drawing/2014/main" id="{AD232CB0-126A-0CE8-F201-58B30C62FFD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135174" y="5111735"/>
              <a:ext cx="307723" cy="631485"/>
            </a:xfrm>
            <a:prstGeom prst="rect">
              <a:avLst/>
            </a:prstGeom>
          </p:spPr>
        </p:pic>
        <p:grpSp>
          <p:nvGrpSpPr>
            <p:cNvPr id="48" name="Group 47">
              <a:extLst>
                <a:ext uri="{FF2B5EF4-FFF2-40B4-BE49-F238E27FC236}">
                  <a16:creationId xmlns:a16="http://schemas.microsoft.com/office/drawing/2014/main" id="{8B4810E9-397B-B44D-21F9-F66E30B010E9}"/>
                </a:ext>
              </a:extLst>
            </p:cNvPr>
            <p:cNvGrpSpPr/>
            <p:nvPr/>
          </p:nvGrpSpPr>
          <p:grpSpPr>
            <a:xfrm>
              <a:off x="3411990" y="5041863"/>
              <a:ext cx="2327810" cy="825359"/>
              <a:chOff x="-2290066" y="4361817"/>
              <a:chExt cx="2327810" cy="825359"/>
            </a:xfrm>
          </p:grpSpPr>
          <p:sp>
            <p:nvSpPr>
              <p:cNvPr id="47" name="Rectangle 46">
                <a:extLst>
                  <a:ext uri="{FF2B5EF4-FFF2-40B4-BE49-F238E27FC236}">
                    <a16:creationId xmlns:a16="http://schemas.microsoft.com/office/drawing/2014/main" id="{3823123B-922D-120C-79F4-EDB72AC210AA}"/>
                  </a:ext>
                </a:extLst>
              </p:cNvPr>
              <p:cNvSpPr/>
              <p:nvPr/>
            </p:nvSpPr>
            <p:spPr bwMode="auto">
              <a:xfrm>
                <a:off x="-2290066" y="4361817"/>
                <a:ext cx="2290066" cy="82535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46" name="TextBox 45">
                <a:extLst>
                  <a:ext uri="{FF2B5EF4-FFF2-40B4-BE49-F238E27FC236}">
                    <a16:creationId xmlns:a16="http://schemas.microsoft.com/office/drawing/2014/main" id="{1CD01B0B-993E-BD0B-CC63-27DA95D1E7F8}"/>
                  </a:ext>
                </a:extLst>
              </p:cNvPr>
              <p:cNvSpPr txBox="1"/>
              <p:nvPr/>
            </p:nvSpPr>
            <p:spPr>
              <a:xfrm>
                <a:off x="-2240059" y="4378126"/>
                <a:ext cx="2277803" cy="699102"/>
              </a:xfrm>
              <a:prstGeom prst="rect">
                <a:avLst/>
              </a:prstGeom>
              <a:noFill/>
            </p:spPr>
            <p:txBody>
              <a:bodyPr wrap="square" rtlCol="0">
                <a:spAutoFit/>
              </a:bodyPr>
              <a:lstStyle/>
              <a:p>
                <a:pPr>
                  <a:lnSpc>
                    <a:spcPct val="150000"/>
                  </a:lnSpc>
                </a:pPr>
                <a:r>
                  <a:rPr lang="en-US" sz="1400">
                    <a:solidFill>
                      <a:schemeClr val="accent2"/>
                    </a:solidFill>
                  </a:rPr>
                  <a:t>Query image features</a:t>
                </a:r>
              </a:p>
              <a:p>
                <a:pPr>
                  <a:lnSpc>
                    <a:spcPct val="150000"/>
                  </a:lnSpc>
                </a:pPr>
                <a:r>
                  <a:rPr lang="en-US" sz="1400">
                    <a:solidFill>
                      <a:schemeClr val="accent2"/>
                    </a:solidFill>
                  </a:rPr>
                  <a:t>Database image features</a:t>
                </a:r>
              </a:p>
            </p:txBody>
          </p:sp>
        </p:grpSp>
      </p:grpSp>
      <p:grpSp>
        <p:nvGrpSpPr>
          <p:cNvPr id="43" name="Group 42">
            <a:extLst>
              <a:ext uri="{FF2B5EF4-FFF2-40B4-BE49-F238E27FC236}">
                <a16:creationId xmlns:a16="http://schemas.microsoft.com/office/drawing/2014/main" id="{F39F77BC-61A1-749A-0CC8-1D27DD1CD581}"/>
              </a:ext>
            </a:extLst>
          </p:cNvPr>
          <p:cNvGrpSpPr/>
          <p:nvPr/>
        </p:nvGrpSpPr>
        <p:grpSpPr>
          <a:xfrm>
            <a:off x="929278" y="1093919"/>
            <a:ext cx="2953815" cy="1997775"/>
            <a:chOff x="929278" y="1097963"/>
            <a:chExt cx="2953815" cy="1997775"/>
          </a:xfrm>
        </p:grpSpPr>
        <p:grpSp>
          <p:nvGrpSpPr>
            <p:cNvPr id="34" name="Group 33">
              <a:extLst>
                <a:ext uri="{FF2B5EF4-FFF2-40B4-BE49-F238E27FC236}">
                  <a16:creationId xmlns:a16="http://schemas.microsoft.com/office/drawing/2014/main" id="{AFDF4398-9742-2CAE-923B-BFE3E4B8AE1C}"/>
                </a:ext>
              </a:extLst>
            </p:cNvPr>
            <p:cNvGrpSpPr/>
            <p:nvPr/>
          </p:nvGrpSpPr>
          <p:grpSpPr>
            <a:xfrm>
              <a:off x="929278" y="1390389"/>
              <a:ext cx="2847319" cy="1705349"/>
              <a:chOff x="929278" y="1390389"/>
              <a:chExt cx="2847319" cy="1705349"/>
            </a:xfrm>
          </p:grpSpPr>
          <p:pic>
            <p:nvPicPr>
              <p:cNvPr id="8" name="Picture 7">
                <a:extLst>
                  <a:ext uri="{FF2B5EF4-FFF2-40B4-BE49-F238E27FC236}">
                    <a16:creationId xmlns:a16="http://schemas.microsoft.com/office/drawing/2014/main" id="{9BFBE176-E81E-DBFD-26FC-9C7EEA14793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929278" y="1390389"/>
                <a:ext cx="2847319" cy="1705349"/>
              </a:xfrm>
              <a:prstGeom prst="rect">
                <a:avLst/>
              </a:prstGeom>
            </p:spPr>
          </p:pic>
          <p:sp>
            <p:nvSpPr>
              <p:cNvPr id="33" name="Rectangle 32">
                <a:extLst>
                  <a:ext uri="{FF2B5EF4-FFF2-40B4-BE49-F238E27FC236}">
                    <a16:creationId xmlns:a16="http://schemas.microsoft.com/office/drawing/2014/main" id="{1A8C9192-9B47-F20E-B7D7-DCEC1378E4A6}"/>
                  </a:ext>
                </a:extLst>
              </p:cNvPr>
              <p:cNvSpPr/>
              <p:nvPr/>
            </p:nvSpPr>
            <p:spPr bwMode="auto">
              <a:xfrm>
                <a:off x="2625958" y="2921000"/>
                <a:ext cx="386542" cy="12169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grpSp>
        <p:sp>
          <p:nvSpPr>
            <p:cNvPr id="41" name="TextBox 40">
              <a:extLst>
                <a:ext uri="{FF2B5EF4-FFF2-40B4-BE49-F238E27FC236}">
                  <a16:creationId xmlns:a16="http://schemas.microsoft.com/office/drawing/2014/main" id="{9FCE36AC-88FF-10F4-D163-020A3A50E1F5}"/>
                </a:ext>
              </a:extLst>
            </p:cNvPr>
            <p:cNvSpPr txBox="1"/>
            <p:nvPr/>
          </p:nvSpPr>
          <p:spPr>
            <a:xfrm>
              <a:off x="929278" y="1097963"/>
              <a:ext cx="2953815" cy="338554"/>
            </a:xfrm>
            <a:prstGeom prst="rect">
              <a:avLst/>
            </a:prstGeom>
            <a:noFill/>
          </p:spPr>
          <p:txBody>
            <a:bodyPr wrap="square" rtlCol="0">
              <a:spAutoFit/>
            </a:bodyPr>
            <a:lstStyle/>
            <a:p>
              <a:r>
                <a:rPr lang="en-US" sz="1600" b="1" spc="300">
                  <a:solidFill>
                    <a:schemeClr val="accent2"/>
                  </a:solidFill>
                </a:rPr>
                <a:t>VOCABULARY TREE</a:t>
              </a:r>
            </a:p>
          </p:txBody>
        </p:sp>
      </p:grpSp>
      <p:sp>
        <p:nvSpPr>
          <p:cNvPr id="2" name="Title 1">
            <a:extLst>
              <a:ext uri="{FF2B5EF4-FFF2-40B4-BE49-F238E27FC236}">
                <a16:creationId xmlns:a16="http://schemas.microsoft.com/office/drawing/2014/main" id="{6251B324-D966-7CA5-5BC1-52DA94F3637C}"/>
              </a:ext>
            </a:extLst>
          </p:cNvPr>
          <p:cNvSpPr>
            <a:spLocks noGrp="1"/>
          </p:cNvSpPr>
          <p:nvPr>
            <p:ph type="title"/>
          </p:nvPr>
        </p:nvSpPr>
        <p:spPr/>
        <p:txBody>
          <a:bodyPr/>
          <a:lstStyle/>
          <a:p>
            <a:r>
              <a:rPr lang="en-US">
                <a:cs typeface="Times New Roman"/>
              </a:rPr>
              <a:t>Related Work</a:t>
            </a:r>
            <a:endParaRPr lang="en-US"/>
          </a:p>
        </p:txBody>
      </p:sp>
      <p:sp>
        <p:nvSpPr>
          <p:cNvPr id="3" name="Content Placeholder 2">
            <a:extLst>
              <a:ext uri="{FF2B5EF4-FFF2-40B4-BE49-F238E27FC236}">
                <a16:creationId xmlns:a16="http://schemas.microsoft.com/office/drawing/2014/main" id="{BB015CD5-A3E6-38C9-50EA-3D5E6A3C505C}"/>
              </a:ext>
            </a:extLst>
          </p:cNvPr>
          <p:cNvSpPr>
            <a:spLocks noGrp="1"/>
          </p:cNvSpPr>
          <p:nvPr>
            <p:ph idx="1"/>
          </p:nvPr>
        </p:nvSpPr>
        <p:spPr>
          <a:xfrm>
            <a:off x="1020932" y="5991225"/>
            <a:ext cx="7013359" cy="365126"/>
          </a:xfrm>
        </p:spPr>
        <p:txBody>
          <a:bodyPr/>
          <a:lstStyle/>
          <a:p>
            <a:r>
              <a:rPr lang="en-US" sz="1400">
                <a:solidFill>
                  <a:schemeClr val="bg2"/>
                </a:solidFill>
              </a:rPr>
              <a:t>https://</a:t>
            </a:r>
            <a:r>
              <a:rPr lang="en-US" sz="1400" err="1">
                <a:solidFill>
                  <a:schemeClr val="bg2"/>
                </a:solidFill>
              </a:rPr>
              <a:t>www.sciencedirect.com</a:t>
            </a:r>
            <a:r>
              <a:rPr lang="en-US" sz="1400">
                <a:solidFill>
                  <a:schemeClr val="bg2"/>
                </a:solidFill>
              </a:rPr>
              <a:t>/science/article/abs/</a:t>
            </a:r>
            <a:r>
              <a:rPr lang="en-US" sz="1400" err="1">
                <a:solidFill>
                  <a:schemeClr val="bg2"/>
                </a:solidFill>
              </a:rPr>
              <a:t>pii</a:t>
            </a:r>
            <a:r>
              <a:rPr lang="en-US" sz="1400">
                <a:solidFill>
                  <a:schemeClr val="bg2"/>
                </a:solidFill>
              </a:rPr>
              <a:t>/S0924271622000727</a:t>
            </a:r>
          </a:p>
        </p:txBody>
      </p:sp>
      <p:sp>
        <p:nvSpPr>
          <p:cNvPr id="4" name="Slide Number Placeholder 3">
            <a:extLst>
              <a:ext uri="{FF2B5EF4-FFF2-40B4-BE49-F238E27FC236}">
                <a16:creationId xmlns:a16="http://schemas.microsoft.com/office/drawing/2014/main" id="{CE2A93DB-2420-9279-DB9C-3064997EC36A}"/>
              </a:ext>
            </a:extLst>
          </p:cNvPr>
          <p:cNvSpPr>
            <a:spLocks noGrp="1"/>
          </p:cNvSpPr>
          <p:nvPr>
            <p:ph type="sldNum" sz="quarter" idx="12"/>
          </p:nvPr>
        </p:nvSpPr>
        <p:spPr/>
        <p:txBody>
          <a:bodyPr/>
          <a:lstStyle/>
          <a:p>
            <a:pPr>
              <a:defRPr/>
            </a:pPr>
            <a:fld id="{5AF7E991-B9CB-4B0D-995E-09EBBA2230A8}" type="slidenum">
              <a:rPr lang="en-US"/>
              <a:pPr>
                <a:defRPr/>
              </a:pPr>
              <a:t>7</a:t>
            </a:fld>
            <a:endParaRPr lang="en-US"/>
          </a:p>
        </p:txBody>
      </p:sp>
      <p:grpSp>
        <p:nvGrpSpPr>
          <p:cNvPr id="29" name="Group 28">
            <a:extLst>
              <a:ext uri="{FF2B5EF4-FFF2-40B4-BE49-F238E27FC236}">
                <a16:creationId xmlns:a16="http://schemas.microsoft.com/office/drawing/2014/main" id="{3A84E15A-0B29-03BE-BE30-B4C050CC6E21}"/>
              </a:ext>
            </a:extLst>
          </p:cNvPr>
          <p:cNvGrpSpPr/>
          <p:nvPr/>
        </p:nvGrpSpPr>
        <p:grpSpPr>
          <a:xfrm>
            <a:off x="6350904" y="1148750"/>
            <a:ext cx="4971854" cy="5021111"/>
            <a:chOff x="6243424" y="734599"/>
            <a:chExt cx="4971854" cy="5021111"/>
          </a:xfrm>
        </p:grpSpPr>
        <p:grpSp>
          <p:nvGrpSpPr>
            <p:cNvPr id="28" name="Group 27">
              <a:extLst>
                <a:ext uri="{FF2B5EF4-FFF2-40B4-BE49-F238E27FC236}">
                  <a16:creationId xmlns:a16="http://schemas.microsoft.com/office/drawing/2014/main" id="{59D43FC8-0F94-2D57-4125-BA21C84AF469}"/>
                </a:ext>
              </a:extLst>
            </p:cNvPr>
            <p:cNvGrpSpPr/>
            <p:nvPr/>
          </p:nvGrpSpPr>
          <p:grpSpPr>
            <a:xfrm>
              <a:off x="6243424" y="1043849"/>
              <a:ext cx="4100265" cy="4711861"/>
              <a:chOff x="6243424" y="1043849"/>
              <a:chExt cx="4100265" cy="4711861"/>
            </a:xfrm>
          </p:grpSpPr>
          <p:grpSp>
            <p:nvGrpSpPr>
              <p:cNvPr id="22" name="Group 21">
                <a:extLst>
                  <a:ext uri="{FF2B5EF4-FFF2-40B4-BE49-F238E27FC236}">
                    <a16:creationId xmlns:a16="http://schemas.microsoft.com/office/drawing/2014/main" id="{1887569A-6065-D8A7-EC4C-05A8F0F30CED}"/>
                  </a:ext>
                </a:extLst>
              </p:cNvPr>
              <p:cNvGrpSpPr/>
              <p:nvPr/>
            </p:nvGrpSpPr>
            <p:grpSpPr>
              <a:xfrm>
                <a:off x="6713759" y="1043849"/>
                <a:ext cx="3629930" cy="4711861"/>
                <a:chOff x="7281331" y="1623023"/>
                <a:chExt cx="3031068" cy="3934503"/>
              </a:xfrm>
            </p:grpSpPr>
            <p:pic>
              <p:nvPicPr>
                <p:cNvPr id="6" name="Picture 5">
                  <a:extLst>
                    <a:ext uri="{FF2B5EF4-FFF2-40B4-BE49-F238E27FC236}">
                      <a16:creationId xmlns:a16="http://schemas.microsoft.com/office/drawing/2014/main" id="{8BD6B396-BE23-B035-AD32-0C990E15BC5C}"/>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2299"/>
                          </a14:imgEffect>
                          <a14:imgEffect>
                            <a14:saturation sat="176000"/>
                          </a14:imgEffect>
                        </a14:imgLayer>
                      </a14:imgProps>
                    </a:ext>
                    <a:ext uri="{28A0092B-C50C-407E-A947-70E740481C1C}">
                      <a14:useLocalDpi xmlns:a14="http://schemas.microsoft.com/office/drawing/2010/main"/>
                    </a:ext>
                  </a:extLst>
                </a:blip>
                <a:srcRect/>
                <a:stretch/>
              </p:blipFill>
              <p:spPr>
                <a:xfrm rot="5400000">
                  <a:off x="6899710" y="2036174"/>
                  <a:ext cx="3794309" cy="3031068"/>
                </a:xfrm>
                <a:prstGeom prst="rect">
                  <a:avLst/>
                </a:prstGeom>
              </p:spPr>
            </p:pic>
            <p:sp>
              <p:nvSpPr>
                <p:cNvPr id="10" name="Rectangle 9">
                  <a:extLst>
                    <a:ext uri="{FF2B5EF4-FFF2-40B4-BE49-F238E27FC236}">
                      <a16:creationId xmlns:a16="http://schemas.microsoft.com/office/drawing/2014/main" id="{AEE5EF85-1096-D630-BF61-95DF89E130E3}"/>
                    </a:ext>
                  </a:extLst>
                </p:cNvPr>
                <p:cNvSpPr/>
                <p:nvPr/>
              </p:nvSpPr>
              <p:spPr bwMode="auto">
                <a:xfrm>
                  <a:off x="9567333" y="4868334"/>
                  <a:ext cx="448734" cy="6891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33B84DED-3891-FE48-7217-99DBDCB228B4}"/>
                    </a:ext>
                  </a:extLst>
                </p:cNvPr>
                <p:cNvSpPr/>
                <p:nvPr/>
              </p:nvSpPr>
              <p:spPr bwMode="auto">
                <a:xfrm>
                  <a:off x="9499599" y="1623023"/>
                  <a:ext cx="448734" cy="60371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12" name="Rectangle 11">
                  <a:extLst>
                    <a:ext uri="{FF2B5EF4-FFF2-40B4-BE49-F238E27FC236}">
                      <a16:creationId xmlns:a16="http://schemas.microsoft.com/office/drawing/2014/main" id="{07E401B9-AF71-130D-4653-585C52E1178F}"/>
                    </a:ext>
                  </a:extLst>
                </p:cNvPr>
                <p:cNvSpPr/>
                <p:nvPr/>
              </p:nvSpPr>
              <p:spPr bwMode="auto">
                <a:xfrm>
                  <a:off x="9816040" y="3724276"/>
                  <a:ext cx="334435" cy="6839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13" name="Rectangle 12">
                  <a:extLst>
                    <a:ext uri="{FF2B5EF4-FFF2-40B4-BE49-F238E27FC236}">
                      <a16:creationId xmlns:a16="http://schemas.microsoft.com/office/drawing/2014/main" id="{7D809A03-C48F-6371-2B9D-2CDBCD0F1CFF}"/>
                    </a:ext>
                  </a:extLst>
                </p:cNvPr>
                <p:cNvSpPr/>
                <p:nvPr/>
              </p:nvSpPr>
              <p:spPr bwMode="auto">
                <a:xfrm>
                  <a:off x="8714315" y="3724276"/>
                  <a:ext cx="334435" cy="6839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14" name="Rectangle 13">
                  <a:extLst>
                    <a:ext uri="{FF2B5EF4-FFF2-40B4-BE49-F238E27FC236}">
                      <a16:creationId xmlns:a16="http://schemas.microsoft.com/office/drawing/2014/main" id="{C6524C22-3799-6506-A084-A972CC9DF385}"/>
                    </a:ext>
                  </a:extLst>
                </p:cNvPr>
                <p:cNvSpPr/>
                <p:nvPr/>
              </p:nvSpPr>
              <p:spPr bwMode="auto">
                <a:xfrm>
                  <a:off x="7609415" y="3724276"/>
                  <a:ext cx="334435" cy="68394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16" name="Oval 15">
                  <a:extLst>
                    <a:ext uri="{FF2B5EF4-FFF2-40B4-BE49-F238E27FC236}">
                      <a16:creationId xmlns:a16="http://schemas.microsoft.com/office/drawing/2014/main" id="{7DB20B29-6067-5D78-BA3A-CF9267DCEDDC}"/>
                    </a:ext>
                  </a:extLst>
                </p:cNvPr>
                <p:cNvSpPr/>
                <p:nvPr/>
              </p:nvSpPr>
              <p:spPr bwMode="auto">
                <a:xfrm>
                  <a:off x="7453613" y="3473451"/>
                  <a:ext cx="149452" cy="149452"/>
                </a:xfrm>
                <a:prstGeom prst="ellipse">
                  <a:avLst/>
                </a:prstGeom>
                <a:solidFill>
                  <a:srgbClr val="FF000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17" name="Oval 16">
                  <a:extLst>
                    <a:ext uri="{FF2B5EF4-FFF2-40B4-BE49-F238E27FC236}">
                      <a16:creationId xmlns:a16="http://schemas.microsoft.com/office/drawing/2014/main" id="{C3BBA889-A41C-BD71-DAB8-9788287BBB53}"/>
                    </a:ext>
                  </a:extLst>
                </p:cNvPr>
                <p:cNvSpPr/>
                <p:nvPr/>
              </p:nvSpPr>
              <p:spPr bwMode="auto">
                <a:xfrm>
                  <a:off x="7882238" y="3473451"/>
                  <a:ext cx="149452" cy="149452"/>
                </a:xfrm>
                <a:prstGeom prst="ellipse">
                  <a:avLst/>
                </a:prstGeom>
                <a:solidFill>
                  <a:srgbClr val="FF000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18" name="Oval 17">
                  <a:extLst>
                    <a:ext uri="{FF2B5EF4-FFF2-40B4-BE49-F238E27FC236}">
                      <a16:creationId xmlns:a16="http://schemas.microsoft.com/office/drawing/2014/main" id="{DD317159-CC48-C69D-5146-BDAC7406BC27}"/>
                    </a:ext>
                  </a:extLst>
                </p:cNvPr>
                <p:cNvSpPr/>
                <p:nvPr/>
              </p:nvSpPr>
              <p:spPr bwMode="auto">
                <a:xfrm>
                  <a:off x="8310863" y="3473451"/>
                  <a:ext cx="149452" cy="149452"/>
                </a:xfrm>
                <a:prstGeom prst="ellipse">
                  <a:avLst/>
                </a:prstGeom>
                <a:solidFill>
                  <a:srgbClr val="FF000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19" name="Oval 18">
                  <a:extLst>
                    <a:ext uri="{FF2B5EF4-FFF2-40B4-BE49-F238E27FC236}">
                      <a16:creationId xmlns:a16="http://schemas.microsoft.com/office/drawing/2014/main" id="{C2CB98B1-6D1D-A21E-E452-55E3B1BB620F}"/>
                    </a:ext>
                  </a:extLst>
                </p:cNvPr>
                <p:cNvSpPr/>
                <p:nvPr/>
              </p:nvSpPr>
              <p:spPr bwMode="auto">
                <a:xfrm>
                  <a:off x="8742663" y="3473451"/>
                  <a:ext cx="149452" cy="149452"/>
                </a:xfrm>
                <a:prstGeom prst="ellipse">
                  <a:avLst/>
                </a:prstGeom>
                <a:solidFill>
                  <a:srgbClr val="FF000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20" name="Oval 19">
                  <a:extLst>
                    <a:ext uri="{FF2B5EF4-FFF2-40B4-BE49-F238E27FC236}">
                      <a16:creationId xmlns:a16="http://schemas.microsoft.com/office/drawing/2014/main" id="{81044261-37BB-5A65-E593-3DDDCA85BEF1}"/>
                    </a:ext>
                  </a:extLst>
                </p:cNvPr>
                <p:cNvSpPr/>
                <p:nvPr/>
              </p:nvSpPr>
              <p:spPr bwMode="auto">
                <a:xfrm>
                  <a:off x="9164938" y="3473451"/>
                  <a:ext cx="149452" cy="149452"/>
                </a:xfrm>
                <a:prstGeom prst="ellipse">
                  <a:avLst/>
                </a:prstGeom>
                <a:solidFill>
                  <a:srgbClr val="FF000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21" name="Oval 20">
                  <a:extLst>
                    <a:ext uri="{FF2B5EF4-FFF2-40B4-BE49-F238E27FC236}">
                      <a16:creationId xmlns:a16="http://schemas.microsoft.com/office/drawing/2014/main" id="{4B27E32D-1FE4-DC1D-844C-7FCA6ACC77A7}"/>
                    </a:ext>
                  </a:extLst>
                </p:cNvPr>
                <p:cNvSpPr/>
                <p:nvPr/>
              </p:nvSpPr>
              <p:spPr bwMode="auto">
                <a:xfrm>
                  <a:off x="9590388" y="3473451"/>
                  <a:ext cx="149452" cy="149452"/>
                </a:xfrm>
                <a:prstGeom prst="ellipse">
                  <a:avLst/>
                </a:prstGeom>
                <a:solidFill>
                  <a:srgbClr val="FF000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grpSp>
          <p:sp>
            <p:nvSpPr>
              <p:cNvPr id="25" name="TextBox 24">
                <a:extLst>
                  <a:ext uri="{FF2B5EF4-FFF2-40B4-BE49-F238E27FC236}">
                    <a16:creationId xmlns:a16="http://schemas.microsoft.com/office/drawing/2014/main" id="{BFD03810-A06F-5003-306F-D8264A1B626B}"/>
                  </a:ext>
                </a:extLst>
              </p:cNvPr>
              <p:cNvSpPr txBox="1"/>
              <p:nvPr/>
            </p:nvSpPr>
            <p:spPr>
              <a:xfrm>
                <a:off x="6243424" y="3605720"/>
                <a:ext cx="876558" cy="307777"/>
              </a:xfrm>
              <a:prstGeom prst="rect">
                <a:avLst/>
              </a:prstGeom>
              <a:noFill/>
            </p:spPr>
            <p:txBody>
              <a:bodyPr wrap="square" rtlCol="0">
                <a:spAutoFit/>
              </a:bodyPr>
              <a:lstStyle/>
              <a:p>
                <a:r>
                  <a:rPr lang="en-US" sz="1400">
                    <a:solidFill>
                      <a:schemeClr val="accent2"/>
                    </a:solidFill>
                  </a:rPr>
                  <a:t>Cond. 1</a:t>
                </a:r>
              </a:p>
            </p:txBody>
          </p:sp>
          <p:sp>
            <p:nvSpPr>
              <p:cNvPr id="26" name="TextBox 25">
                <a:extLst>
                  <a:ext uri="{FF2B5EF4-FFF2-40B4-BE49-F238E27FC236}">
                    <a16:creationId xmlns:a16="http://schemas.microsoft.com/office/drawing/2014/main" id="{A5AE53F9-3522-07B3-70CE-1E0BD7A1D9EB}"/>
                  </a:ext>
                </a:extLst>
              </p:cNvPr>
              <p:cNvSpPr txBox="1"/>
              <p:nvPr/>
            </p:nvSpPr>
            <p:spPr>
              <a:xfrm>
                <a:off x="8316482" y="2772739"/>
                <a:ext cx="876558" cy="307777"/>
              </a:xfrm>
              <a:prstGeom prst="rect">
                <a:avLst/>
              </a:prstGeom>
              <a:noFill/>
            </p:spPr>
            <p:txBody>
              <a:bodyPr wrap="square" rtlCol="0">
                <a:spAutoFit/>
              </a:bodyPr>
              <a:lstStyle/>
              <a:p>
                <a:r>
                  <a:rPr lang="en-US" sz="1400">
                    <a:solidFill>
                      <a:schemeClr val="accent2"/>
                    </a:solidFill>
                  </a:rPr>
                  <a:t>Cond. 2</a:t>
                </a:r>
              </a:p>
            </p:txBody>
          </p:sp>
          <p:sp>
            <p:nvSpPr>
              <p:cNvPr id="27" name="TextBox 26">
                <a:extLst>
                  <a:ext uri="{FF2B5EF4-FFF2-40B4-BE49-F238E27FC236}">
                    <a16:creationId xmlns:a16="http://schemas.microsoft.com/office/drawing/2014/main" id="{4CB72A15-666C-21F5-3FB2-F71683A2346B}"/>
                  </a:ext>
                </a:extLst>
              </p:cNvPr>
              <p:cNvSpPr txBox="1"/>
              <p:nvPr/>
            </p:nvSpPr>
            <p:spPr>
              <a:xfrm>
                <a:off x="8834960" y="3661131"/>
                <a:ext cx="876558" cy="307777"/>
              </a:xfrm>
              <a:prstGeom prst="rect">
                <a:avLst/>
              </a:prstGeom>
              <a:noFill/>
            </p:spPr>
            <p:txBody>
              <a:bodyPr wrap="square" rtlCol="0">
                <a:spAutoFit/>
              </a:bodyPr>
              <a:lstStyle/>
              <a:p>
                <a:r>
                  <a:rPr lang="en-US" sz="1400">
                    <a:solidFill>
                      <a:schemeClr val="accent2"/>
                    </a:solidFill>
                  </a:rPr>
                  <a:t>Cond. 3</a:t>
                </a:r>
              </a:p>
            </p:txBody>
          </p:sp>
        </p:grpSp>
        <p:sp>
          <p:nvSpPr>
            <p:cNvPr id="23" name="TextBox 22">
              <a:extLst>
                <a:ext uri="{FF2B5EF4-FFF2-40B4-BE49-F238E27FC236}">
                  <a16:creationId xmlns:a16="http://schemas.microsoft.com/office/drawing/2014/main" id="{65E729F4-5EA8-CA04-C42D-386E32E5CBEB}"/>
                </a:ext>
              </a:extLst>
            </p:cNvPr>
            <p:cNvSpPr txBox="1"/>
            <p:nvPr/>
          </p:nvSpPr>
          <p:spPr>
            <a:xfrm>
              <a:off x="9826977" y="1541533"/>
              <a:ext cx="1388301" cy="338554"/>
            </a:xfrm>
            <a:prstGeom prst="rect">
              <a:avLst/>
            </a:prstGeom>
            <a:noFill/>
          </p:spPr>
          <p:txBody>
            <a:bodyPr wrap="square" rtlCol="0">
              <a:spAutoFit/>
            </a:bodyPr>
            <a:lstStyle/>
            <a:p>
              <a:r>
                <a:rPr lang="en-US" sz="1600" b="1" spc="300">
                  <a:solidFill>
                    <a:schemeClr val="accent2"/>
                  </a:solidFill>
                </a:rPr>
                <a:t>IMAGE 1</a:t>
              </a:r>
            </a:p>
          </p:txBody>
        </p:sp>
        <p:sp>
          <p:nvSpPr>
            <p:cNvPr id="24" name="TextBox 23">
              <a:extLst>
                <a:ext uri="{FF2B5EF4-FFF2-40B4-BE49-F238E27FC236}">
                  <a16:creationId xmlns:a16="http://schemas.microsoft.com/office/drawing/2014/main" id="{6E0CD628-3B9F-EC85-A505-D6F213C4B890}"/>
                </a:ext>
              </a:extLst>
            </p:cNvPr>
            <p:cNvSpPr txBox="1"/>
            <p:nvPr/>
          </p:nvSpPr>
          <p:spPr>
            <a:xfrm>
              <a:off x="9826977" y="4785774"/>
              <a:ext cx="1388301" cy="338554"/>
            </a:xfrm>
            <a:prstGeom prst="rect">
              <a:avLst/>
            </a:prstGeom>
            <a:noFill/>
          </p:spPr>
          <p:txBody>
            <a:bodyPr wrap="square" rtlCol="0">
              <a:spAutoFit/>
            </a:bodyPr>
            <a:lstStyle/>
            <a:p>
              <a:r>
                <a:rPr lang="en-US" sz="1600" b="1" spc="300">
                  <a:solidFill>
                    <a:schemeClr val="accent2"/>
                  </a:solidFill>
                </a:rPr>
                <a:t>IMAGE 2</a:t>
              </a:r>
            </a:p>
          </p:txBody>
        </p:sp>
        <p:sp>
          <p:nvSpPr>
            <p:cNvPr id="5" name="TextBox 4">
              <a:extLst>
                <a:ext uri="{FF2B5EF4-FFF2-40B4-BE49-F238E27FC236}">
                  <a16:creationId xmlns:a16="http://schemas.microsoft.com/office/drawing/2014/main" id="{22BE8C4F-D6B1-8FAF-5EE0-5E20C706B3D2}"/>
                </a:ext>
              </a:extLst>
            </p:cNvPr>
            <p:cNvSpPr txBox="1"/>
            <p:nvPr/>
          </p:nvSpPr>
          <p:spPr>
            <a:xfrm>
              <a:off x="6915090" y="734599"/>
              <a:ext cx="2414060" cy="338554"/>
            </a:xfrm>
            <a:prstGeom prst="rect">
              <a:avLst/>
            </a:prstGeom>
            <a:noFill/>
          </p:spPr>
          <p:txBody>
            <a:bodyPr wrap="square" rtlCol="0">
              <a:spAutoFit/>
            </a:bodyPr>
            <a:lstStyle/>
            <a:p>
              <a:r>
                <a:rPr lang="en-US" sz="1600" b="1" spc="300">
                  <a:solidFill>
                    <a:schemeClr val="accent2"/>
                  </a:solidFill>
                </a:rPr>
                <a:t>“BAG OF WORDS”</a:t>
              </a:r>
            </a:p>
          </p:txBody>
        </p:sp>
      </p:grpSp>
      <p:grpSp>
        <p:nvGrpSpPr>
          <p:cNvPr id="50" name="Group 49">
            <a:extLst>
              <a:ext uri="{FF2B5EF4-FFF2-40B4-BE49-F238E27FC236}">
                <a16:creationId xmlns:a16="http://schemas.microsoft.com/office/drawing/2014/main" id="{6082CA34-AD0D-B99B-D260-3E89899436C8}"/>
              </a:ext>
            </a:extLst>
          </p:cNvPr>
          <p:cNvGrpSpPr/>
          <p:nvPr/>
        </p:nvGrpSpPr>
        <p:grpSpPr>
          <a:xfrm>
            <a:off x="1227088" y="2853387"/>
            <a:ext cx="2619755" cy="2225227"/>
            <a:chOff x="1227088" y="2853387"/>
            <a:chExt cx="2619755" cy="2225227"/>
          </a:xfrm>
        </p:grpSpPr>
        <p:sp>
          <p:nvSpPr>
            <p:cNvPr id="36" name="Freeform 35">
              <a:extLst>
                <a:ext uri="{FF2B5EF4-FFF2-40B4-BE49-F238E27FC236}">
                  <a16:creationId xmlns:a16="http://schemas.microsoft.com/office/drawing/2014/main" id="{477ED1D1-3AD9-22B0-AD18-5186F4CFCD30}"/>
                </a:ext>
              </a:extLst>
            </p:cNvPr>
            <p:cNvSpPr/>
            <p:nvPr/>
          </p:nvSpPr>
          <p:spPr bwMode="auto">
            <a:xfrm>
              <a:off x="1994783" y="2853387"/>
              <a:ext cx="1852060" cy="1628471"/>
            </a:xfrm>
            <a:custGeom>
              <a:avLst/>
              <a:gdLst>
                <a:gd name="connsiteX0" fmla="*/ 804269 w 1596749"/>
                <a:gd name="connsiteY0" fmla="*/ 0 h 1403982"/>
                <a:gd name="connsiteX1" fmla="*/ 164189 w 1596749"/>
                <a:gd name="connsiteY1" fmla="*/ 436880 h 1403982"/>
                <a:gd name="connsiteX2" fmla="*/ 11789 w 1596749"/>
                <a:gd name="connsiteY2" fmla="*/ 924560 h 1403982"/>
                <a:gd name="connsiteX3" fmla="*/ 397869 w 1596749"/>
                <a:gd name="connsiteY3" fmla="*/ 1330960 h 1403982"/>
                <a:gd name="connsiteX4" fmla="*/ 1596749 w 1596749"/>
                <a:gd name="connsiteY4" fmla="*/ 1402080 h 140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749" h="1403982">
                  <a:moveTo>
                    <a:pt x="804269" y="0"/>
                  </a:moveTo>
                  <a:cubicBezTo>
                    <a:pt x="550269" y="141393"/>
                    <a:pt x="296269" y="282787"/>
                    <a:pt x="164189" y="436880"/>
                  </a:cubicBezTo>
                  <a:cubicBezTo>
                    <a:pt x="32109" y="590973"/>
                    <a:pt x="-27158" y="775547"/>
                    <a:pt x="11789" y="924560"/>
                  </a:cubicBezTo>
                  <a:cubicBezTo>
                    <a:pt x="50736" y="1073573"/>
                    <a:pt x="133709" y="1251373"/>
                    <a:pt x="397869" y="1330960"/>
                  </a:cubicBezTo>
                  <a:cubicBezTo>
                    <a:pt x="662029" y="1410547"/>
                    <a:pt x="1129389" y="1406313"/>
                    <a:pt x="1596749" y="1402080"/>
                  </a:cubicBezTo>
                </a:path>
              </a:pathLst>
            </a:custGeom>
            <a:noFill/>
            <a:ln w="31750" cap="flat" cmpd="sng" algn="ctr">
              <a:solidFill>
                <a:schemeClr val="accent2"/>
              </a:solidFill>
              <a:prstDash val="dash"/>
              <a:round/>
              <a:headEnd type="none" w="med" len="med"/>
              <a:tailEnd type="triangl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45" name="TextBox 44">
              <a:extLst>
                <a:ext uri="{FF2B5EF4-FFF2-40B4-BE49-F238E27FC236}">
                  <a16:creationId xmlns:a16="http://schemas.microsoft.com/office/drawing/2014/main" id="{282D3F84-C2D2-D790-C6C4-C4C6DDF016CE}"/>
                </a:ext>
              </a:extLst>
            </p:cNvPr>
            <p:cNvSpPr txBox="1"/>
            <p:nvPr/>
          </p:nvSpPr>
          <p:spPr>
            <a:xfrm>
              <a:off x="1227088" y="4555394"/>
              <a:ext cx="1852061" cy="523220"/>
            </a:xfrm>
            <a:prstGeom prst="rect">
              <a:avLst/>
            </a:prstGeom>
            <a:noFill/>
          </p:spPr>
          <p:txBody>
            <a:bodyPr wrap="square" rtlCol="0">
              <a:spAutoFit/>
            </a:bodyPr>
            <a:lstStyle/>
            <a:p>
              <a:r>
                <a:rPr lang="en-US" sz="1400">
                  <a:solidFill>
                    <a:schemeClr val="accent2"/>
                  </a:solidFill>
                </a:rPr>
                <a:t>The partition of the descriptor space</a:t>
              </a:r>
            </a:p>
          </p:txBody>
        </p:sp>
      </p:grpSp>
    </p:spTree>
    <p:extLst>
      <p:ext uri="{BB962C8B-B14F-4D97-AF65-F5344CB8AC3E}">
        <p14:creationId xmlns:p14="http://schemas.microsoft.com/office/powerpoint/2010/main" val="1128879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1000"/>
                                        <p:tgtEl>
                                          <p:spTgt spid="5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7099FF-1319-7786-46D8-482AC9865AD9}"/>
              </a:ext>
            </a:extLst>
          </p:cNvPr>
          <p:cNvSpPr>
            <a:spLocks noGrp="1"/>
          </p:cNvSpPr>
          <p:nvPr>
            <p:ph type="title"/>
          </p:nvPr>
        </p:nvSpPr>
        <p:spPr/>
        <p:txBody>
          <a:bodyPr/>
          <a:lstStyle/>
          <a:p>
            <a:r>
              <a:rPr lang="en-US" dirty="0"/>
              <a:t>Approach – Feature </a:t>
            </a:r>
            <a:r>
              <a:rPr lang="en-US"/>
              <a:t>Extraction</a:t>
            </a:r>
            <a:endParaRPr lang="en-US" dirty="0"/>
          </a:p>
        </p:txBody>
      </p:sp>
      <p:sp>
        <p:nvSpPr>
          <p:cNvPr id="6" name="Content Placeholder 5">
            <a:extLst>
              <a:ext uri="{FF2B5EF4-FFF2-40B4-BE49-F238E27FC236}">
                <a16:creationId xmlns:a16="http://schemas.microsoft.com/office/drawing/2014/main" id="{83E25207-3FA9-C32A-FBF4-5E114420DD02}"/>
              </a:ext>
            </a:extLst>
          </p:cNvPr>
          <p:cNvSpPr>
            <a:spLocks noGrp="1"/>
          </p:cNvSpPr>
          <p:nvPr>
            <p:ph idx="1"/>
          </p:nvPr>
        </p:nvSpPr>
        <p:spPr>
          <a:xfrm>
            <a:off x="965200" y="1016000"/>
            <a:ext cx="4038600" cy="51816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indent="-457200">
              <a:spcBef>
                <a:spcPts val="0"/>
              </a:spcBef>
              <a:spcAft>
                <a:spcPts val="1800"/>
              </a:spcAft>
              <a:buFont typeface="+mj-lt"/>
              <a:buAutoNum type="arabicPeriod"/>
            </a:pPr>
            <a:r>
              <a:rPr lang="en-US" sz="2200" dirty="0">
                <a:solidFill>
                  <a:srgbClr val="D1D5DB"/>
                </a:solidFill>
              </a:rPr>
              <a:t>Use MSERs to </a:t>
            </a:r>
            <a:r>
              <a:rPr lang="en-US" sz="2200" b="1" dirty="0">
                <a:solidFill>
                  <a:srgbClr val="D1D5DB"/>
                </a:solidFill>
              </a:rPr>
              <a:t>detect </a:t>
            </a:r>
            <a:br>
              <a:rPr lang="en-US" sz="2200" b="1" dirty="0">
                <a:solidFill>
                  <a:srgbClr val="D1D5DB"/>
                </a:solidFill>
              </a:rPr>
            </a:br>
            <a:r>
              <a:rPr lang="en-US" sz="2200" b="1" dirty="0">
                <a:solidFill>
                  <a:srgbClr val="D1D5DB"/>
                </a:solidFill>
              </a:rPr>
              <a:t>stable regions </a:t>
            </a:r>
            <a:r>
              <a:rPr lang="en-US" sz="2200" dirty="0">
                <a:solidFill>
                  <a:srgbClr val="D1D5DB"/>
                </a:solidFill>
              </a:rPr>
              <a:t>in images.</a:t>
            </a:r>
          </a:p>
          <a:p>
            <a:pPr marL="457200" indent="-457200">
              <a:spcBef>
                <a:spcPts val="0"/>
              </a:spcBef>
              <a:spcAft>
                <a:spcPts val="1800"/>
              </a:spcAft>
              <a:buFont typeface="+mj-lt"/>
              <a:buAutoNum type="arabicPeriod"/>
            </a:pPr>
            <a:r>
              <a:rPr lang="en-US" sz="2200" dirty="0">
                <a:solidFill>
                  <a:srgbClr val="D1D5DB"/>
                </a:solidFill>
              </a:rPr>
              <a:t>Make </a:t>
            </a:r>
            <a:r>
              <a:rPr lang="en-US" sz="2200" b="1" dirty="0">
                <a:solidFill>
                  <a:srgbClr val="D1D5DB"/>
                </a:solidFill>
              </a:rPr>
              <a:t>regions invariant to rotation and scale </a:t>
            </a:r>
            <a:r>
              <a:rPr lang="en-US" sz="2200" dirty="0">
                <a:solidFill>
                  <a:srgbClr val="D1D5DB"/>
                </a:solidFill>
              </a:rPr>
              <a:t>by warping into circular patches.</a:t>
            </a:r>
          </a:p>
          <a:p>
            <a:pPr marL="457200" indent="-457200">
              <a:spcBef>
                <a:spcPts val="0"/>
              </a:spcBef>
              <a:spcAft>
                <a:spcPts val="1800"/>
              </a:spcAft>
              <a:buFont typeface="+mj-lt"/>
              <a:buAutoNum type="arabicPeriod"/>
            </a:pPr>
            <a:r>
              <a:rPr lang="en-US" sz="2200" dirty="0">
                <a:solidFill>
                  <a:srgbClr val="D1D5DB"/>
                </a:solidFill>
              </a:rPr>
              <a:t>Determine </a:t>
            </a:r>
            <a:r>
              <a:rPr lang="en-US" sz="2200" b="1" dirty="0">
                <a:solidFill>
                  <a:srgbClr val="D1D5DB"/>
                </a:solidFill>
              </a:rPr>
              <a:t>canonical directions based on histogram </a:t>
            </a:r>
            <a:r>
              <a:rPr lang="en-US" sz="2200" dirty="0">
                <a:solidFill>
                  <a:srgbClr val="D1D5DB"/>
                </a:solidFill>
              </a:rPr>
              <a:t>of image gradients.</a:t>
            </a:r>
          </a:p>
          <a:p>
            <a:pPr marL="457200" indent="-457200">
              <a:spcBef>
                <a:spcPts val="0"/>
              </a:spcBef>
              <a:spcAft>
                <a:spcPts val="1800"/>
              </a:spcAft>
              <a:buFont typeface="+mj-lt"/>
              <a:buAutoNum type="arabicPeriod"/>
            </a:pPr>
            <a:r>
              <a:rPr lang="en-US" sz="2200" b="1" dirty="0">
                <a:solidFill>
                  <a:srgbClr val="D1D5DB"/>
                </a:solidFill>
              </a:rPr>
              <a:t>Extract SIFT descriptors </a:t>
            </a:r>
            <a:r>
              <a:rPr lang="en-US" sz="2200" dirty="0">
                <a:solidFill>
                  <a:srgbClr val="D1D5DB"/>
                </a:solidFill>
              </a:rPr>
              <a:t>relative to canonical directions.</a:t>
            </a:r>
          </a:p>
        </p:txBody>
      </p:sp>
      <p:sp>
        <p:nvSpPr>
          <p:cNvPr id="4" name="Slide Number Placeholder 3">
            <a:extLst>
              <a:ext uri="{FF2B5EF4-FFF2-40B4-BE49-F238E27FC236}">
                <a16:creationId xmlns:a16="http://schemas.microsoft.com/office/drawing/2014/main" id="{73AF5DEF-A1BF-3B6B-47EC-3D6F2613EDE0}"/>
              </a:ext>
            </a:extLst>
          </p:cNvPr>
          <p:cNvSpPr>
            <a:spLocks noGrp="1"/>
          </p:cNvSpPr>
          <p:nvPr>
            <p:ph type="sldNum" sz="quarter" idx="12"/>
          </p:nvPr>
        </p:nvSpPr>
        <p:spPr/>
        <p:txBody>
          <a:bodyPr/>
          <a:lstStyle/>
          <a:p>
            <a:pPr>
              <a:defRPr/>
            </a:pPr>
            <a:fld id="{5AF7E991-B9CB-4B0D-995E-09EBBA2230A8}" type="slidenum">
              <a:rPr lang="en-US" smtClean="0"/>
              <a:pPr>
                <a:defRPr/>
              </a:pPr>
              <a:t>8</a:t>
            </a:fld>
            <a:endParaRPr lang="en-US"/>
          </a:p>
        </p:txBody>
      </p:sp>
      <p:pic>
        <p:nvPicPr>
          <p:cNvPr id="2" name="Content Placeholder 2" descr="A picture containing wheel, bicycle wheel, land vehicle, musical instrument&#10;&#10;Description automatically generated">
            <a:extLst>
              <a:ext uri="{FF2B5EF4-FFF2-40B4-BE49-F238E27FC236}">
                <a16:creationId xmlns:a16="http://schemas.microsoft.com/office/drawing/2014/main" id="{C227B5A6-E502-443B-0A64-75E0461FAF9C}"/>
              </a:ext>
            </a:extLst>
          </p:cNvPr>
          <p:cNvPicPr>
            <a:picLocks noChangeAspect="1"/>
          </p:cNvPicPr>
          <p:nvPr/>
        </p:nvPicPr>
        <p:blipFill>
          <a:blip r:embed="rId3"/>
          <a:stretch>
            <a:fillRect/>
          </a:stretch>
        </p:blipFill>
        <p:spPr bwMode="auto">
          <a:xfrm>
            <a:off x="5321300" y="1048704"/>
            <a:ext cx="5930900" cy="3311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6203FAD8-D6D7-9263-EFAE-D56E027F0FA9}"/>
              </a:ext>
            </a:extLst>
          </p:cNvPr>
          <p:cNvSpPr txBox="1"/>
          <p:nvPr/>
        </p:nvSpPr>
        <p:spPr>
          <a:xfrm>
            <a:off x="5295900" y="4520218"/>
            <a:ext cx="5638800" cy="1677382"/>
          </a:xfrm>
          <a:prstGeom prst="rect">
            <a:avLst/>
          </a:prstGeom>
          <a:noFill/>
        </p:spPr>
        <p:txBody>
          <a:bodyPr wrap="square">
            <a:spAutoFit/>
          </a:bodyPr>
          <a:lstStyle/>
          <a:p>
            <a:pPr marL="457200" marR="0" lvl="0" indent="-457200" algn="l" defTabSz="917575" rtl="0" eaLnBrk="0" fontAlgn="base" latinLnBrk="0" hangingPunct="0">
              <a:lnSpc>
                <a:spcPct val="100000"/>
              </a:lnSpc>
              <a:spcBef>
                <a:spcPts val="0"/>
              </a:spcBef>
              <a:spcAft>
                <a:spcPts val="1800"/>
              </a:spcAft>
              <a:buClrTx/>
              <a:buSzTx/>
              <a:buFont typeface="+mj-lt"/>
              <a:buAutoNum type="arabicPeriod" startAt="5"/>
              <a:tabLst>
                <a:tab pos="457200" algn="l"/>
                <a:tab pos="915988" algn="l"/>
                <a:tab pos="1373188" algn="l"/>
                <a:tab pos="1830388" algn="l"/>
                <a:tab pos="2289175" algn="l"/>
                <a:tab pos="2746375" algn="l"/>
                <a:tab pos="3203575" algn="l"/>
                <a:tab pos="3660775" algn="l"/>
                <a:tab pos="4119563" algn="l"/>
                <a:tab pos="4576763" algn="l"/>
              </a:tabLst>
              <a:defRPr/>
            </a:pPr>
            <a:r>
              <a:rPr kumimoji="0" lang="en-US" sz="2200" b="0" i="0" u="none" strike="noStrike" kern="0" cap="none" spc="0" normalizeH="0" baseline="0" noProof="0" dirty="0">
                <a:ln>
                  <a:noFill/>
                </a:ln>
                <a:solidFill>
                  <a:srgbClr val="D1D5DB"/>
                </a:solidFill>
                <a:effectLst/>
                <a:uLnTx/>
                <a:uFillTx/>
                <a:ea typeface="+mn-ea"/>
                <a:cs typeface="+mn-cs"/>
              </a:rPr>
              <a:t>Quantize SIFT descriptors with vocabulary tree.</a:t>
            </a:r>
          </a:p>
          <a:p>
            <a:pPr marL="457200" marR="0" lvl="0" indent="-457200" algn="l" defTabSz="917575" rtl="0" eaLnBrk="0" fontAlgn="base" latinLnBrk="0" hangingPunct="0">
              <a:lnSpc>
                <a:spcPct val="100000"/>
              </a:lnSpc>
              <a:spcBef>
                <a:spcPts val="0"/>
              </a:spcBef>
              <a:spcAft>
                <a:spcPts val="1800"/>
              </a:spcAft>
              <a:buClrTx/>
              <a:buSzTx/>
              <a:buFont typeface="+mj-lt"/>
              <a:buAutoNum type="arabicPeriod" startAt="5"/>
              <a:tabLst>
                <a:tab pos="457200" algn="l"/>
                <a:tab pos="915988" algn="l"/>
                <a:tab pos="1373188" algn="l"/>
                <a:tab pos="1830388" algn="l"/>
                <a:tab pos="2289175" algn="l"/>
                <a:tab pos="2746375" algn="l"/>
                <a:tab pos="3203575" algn="l"/>
                <a:tab pos="3660775" algn="l"/>
                <a:tab pos="4119563" algn="l"/>
                <a:tab pos="4576763" algn="l"/>
              </a:tabLst>
              <a:defRPr/>
            </a:pPr>
            <a:r>
              <a:rPr kumimoji="0" lang="en-US" sz="2200" b="0" i="0" u="none" strike="noStrike" kern="0" cap="none" spc="0" normalizeH="0" baseline="0" noProof="0" dirty="0">
                <a:ln>
                  <a:noFill/>
                </a:ln>
                <a:solidFill>
                  <a:srgbClr val="D1D5DB"/>
                </a:solidFill>
                <a:effectLst/>
                <a:uLnTx/>
                <a:uFillTx/>
                <a:ea typeface="+mn-ea"/>
                <a:cs typeface="+mn-cs"/>
              </a:rPr>
              <a:t>Use vocabulary tree and hierarchical scoring to retrieve images.</a:t>
            </a:r>
          </a:p>
        </p:txBody>
      </p:sp>
    </p:spTree>
    <p:extLst>
      <p:ext uri="{BB962C8B-B14F-4D97-AF65-F5344CB8AC3E}">
        <p14:creationId xmlns:p14="http://schemas.microsoft.com/office/powerpoint/2010/main" val="1436497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516A95-A024-2AA6-6916-C50A538ADF50}"/>
              </a:ext>
            </a:extLst>
          </p:cNvPr>
          <p:cNvPicPr>
            <a:picLocks noChangeAspect="1"/>
          </p:cNvPicPr>
          <p:nvPr/>
        </p:nvPicPr>
        <p:blipFill>
          <a:blip r:embed="rId3"/>
          <a:srcRect/>
          <a:stretch/>
        </p:blipFill>
        <p:spPr>
          <a:xfrm>
            <a:off x="6754106" y="3271131"/>
            <a:ext cx="2293051" cy="2154678"/>
          </a:xfrm>
          <a:prstGeom prst="rect">
            <a:avLst/>
          </a:prstGeom>
        </p:spPr>
      </p:pic>
      <p:pic>
        <p:nvPicPr>
          <p:cNvPr id="8" name="Picture 7">
            <a:extLst>
              <a:ext uri="{FF2B5EF4-FFF2-40B4-BE49-F238E27FC236}">
                <a16:creationId xmlns:a16="http://schemas.microsoft.com/office/drawing/2014/main" id="{3BBA8DB6-4E46-6832-0BBC-7A23DF9CA05E}"/>
              </a:ext>
            </a:extLst>
          </p:cNvPr>
          <p:cNvPicPr>
            <a:picLocks noChangeAspect="1"/>
          </p:cNvPicPr>
          <p:nvPr/>
        </p:nvPicPr>
        <p:blipFill>
          <a:blip r:embed="rId4"/>
          <a:srcRect/>
          <a:stretch/>
        </p:blipFill>
        <p:spPr>
          <a:xfrm>
            <a:off x="9246718" y="3202769"/>
            <a:ext cx="2537764" cy="2384623"/>
          </a:xfrm>
          <a:prstGeom prst="rect">
            <a:avLst/>
          </a:prstGeom>
        </p:spPr>
      </p:pic>
      <p:pic>
        <p:nvPicPr>
          <p:cNvPr id="2" name="Picture 1">
            <a:extLst>
              <a:ext uri="{FF2B5EF4-FFF2-40B4-BE49-F238E27FC236}">
                <a16:creationId xmlns:a16="http://schemas.microsoft.com/office/drawing/2014/main" id="{B493A321-33E6-70BC-9FB6-AEE3D88CF428}"/>
              </a:ext>
            </a:extLst>
          </p:cNvPr>
          <p:cNvPicPr>
            <a:picLocks noChangeAspect="1"/>
          </p:cNvPicPr>
          <p:nvPr/>
        </p:nvPicPr>
        <p:blipFill>
          <a:blip r:embed="rId5"/>
          <a:srcRect/>
          <a:stretch/>
        </p:blipFill>
        <p:spPr>
          <a:xfrm>
            <a:off x="6701769" y="1133201"/>
            <a:ext cx="2432807" cy="2286000"/>
          </a:xfrm>
          <a:prstGeom prst="rect">
            <a:avLst/>
          </a:prstGeom>
        </p:spPr>
      </p:pic>
      <p:pic>
        <p:nvPicPr>
          <p:cNvPr id="3" name="Picture 2">
            <a:extLst>
              <a:ext uri="{FF2B5EF4-FFF2-40B4-BE49-F238E27FC236}">
                <a16:creationId xmlns:a16="http://schemas.microsoft.com/office/drawing/2014/main" id="{5E577637-D313-6949-7BFB-D9F3E1E5C044}"/>
              </a:ext>
            </a:extLst>
          </p:cNvPr>
          <p:cNvPicPr>
            <a:picLocks noChangeAspect="1"/>
          </p:cNvPicPr>
          <p:nvPr/>
        </p:nvPicPr>
        <p:blipFill>
          <a:blip r:embed="rId6"/>
          <a:srcRect/>
          <a:stretch/>
        </p:blipFill>
        <p:spPr>
          <a:xfrm>
            <a:off x="9335696" y="1117326"/>
            <a:ext cx="2294564" cy="2156099"/>
          </a:xfrm>
          <a:prstGeom prst="rect">
            <a:avLst/>
          </a:prstGeom>
        </p:spPr>
      </p:pic>
      <p:sp>
        <p:nvSpPr>
          <p:cNvPr id="5" name="Title 4">
            <a:extLst>
              <a:ext uri="{FF2B5EF4-FFF2-40B4-BE49-F238E27FC236}">
                <a16:creationId xmlns:a16="http://schemas.microsoft.com/office/drawing/2014/main" id="{B57099FF-1319-7786-46D8-482AC9865AD9}"/>
              </a:ext>
            </a:extLst>
          </p:cNvPr>
          <p:cNvSpPr>
            <a:spLocks noGrp="1"/>
          </p:cNvSpPr>
          <p:nvPr>
            <p:ph type="title"/>
          </p:nvPr>
        </p:nvSpPr>
        <p:spPr/>
        <p:txBody>
          <a:bodyPr/>
          <a:lstStyle/>
          <a:p>
            <a:r>
              <a:rPr lang="en-US" dirty="0"/>
              <a:t>Approach – Building Tree</a:t>
            </a:r>
          </a:p>
        </p:txBody>
      </p:sp>
      <p:sp>
        <p:nvSpPr>
          <p:cNvPr id="6" name="Content Placeholder 5">
            <a:extLst>
              <a:ext uri="{FF2B5EF4-FFF2-40B4-BE49-F238E27FC236}">
                <a16:creationId xmlns:a16="http://schemas.microsoft.com/office/drawing/2014/main" id="{83E25207-3FA9-C32A-FBF4-5E114420DD02}"/>
              </a:ext>
            </a:extLst>
          </p:cNvPr>
          <p:cNvSpPr>
            <a:spLocks noGrp="1"/>
          </p:cNvSpPr>
          <p:nvPr>
            <p:ph idx="1"/>
          </p:nvPr>
        </p:nvSpPr>
        <p:spPr>
          <a:xfrm>
            <a:off x="914400" y="1117326"/>
            <a:ext cx="6295869" cy="498189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457200" indent="-457200">
              <a:spcBef>
                <a:spcPts val="0"/>
              </a:spcBef>
              <a:spcAft>
                <a:spcPts val="1000"/>
              </a:spcAft>
              <a:buFont typeface="+mj-lt"/>
              <a:buAutoNum type="arabicPeriod"/>
            </a:pPr>
            <a:r>
              <a:rPr lang="en-US" dirty="0"/>
              <a:t>Building vocabulary tree </a:t>
            </a:r>
            <a:r>
              <a:rPr lang="en-US" b="1" dirty="0"/>
              <a:t>starts with </a:t>
            </a:r>
            <a:br>
              <a:rPr lang="en-US" b="1" dirty="0"/>
            </a:br>
            <a:r>
              <a:rPr lang="en-US" b="1" dirty="0"/>
              <a:t>a training set of images</a:t>
            </a:r>
          </a:p>
          <a:p>
            <a:pPr marL="457200" indent="-457200">
              <a:spcBef>
                <a:spcPts val="0"/>
              </a:spcBef>
              <a:spcAft>
                <a:spcPts val="1000"/>
              </a:spcAft>
              <a:buFont typeface="+mj-lt"/>
              <a:buAutoNum type="arabicPeriod"/>
            </a:pPr>
            <a:r>
              <a:rPr lang="en-US" b="1" dirty="0"/>
              <a:t>Hierarchical k-means clustering organizes visual words </a:t>
            </a:r>
            <a:r>
              <a:rPr lang="en-US" dirty="0"/>
              <a:t>into a tree structure</a:t>
            </a:r>
          </a:p>
          <a:p>
            <a:pPr marL="457200" indent="-457200">
              <a:spcBef>
                <a:spcPts val="0"/>
              </a:spcBef>
              <a:spcAft>
                <a:spcPts val="1000"/>
              </a:spcAft>
              <a:buFont typeface="+mj-lt"/>
              <a:buAutoNum type="arabicPeriod"/>
            </a:pPr>
            <a:r>
              <a:rPr lang="en-US" dirty="0"/>
              <a:t>Branching factor and tree depth </a:t>
            </a:r>
            <a:br>
              <a:rPr lang="en-US" dirty="0"/>
            </a:br>
            <a:r>
              <a:rPr lang="en-US" dirty="0"/>
              <a:t>determine total number of leaf nodes</a:t>
            </a:r>
          </a:p>
          <a:p>
            <a:pPr marL="457200" indent="-457200">
              <a:spcBef>
                <a:spcPts val="0"/>
              </a:spcBef>
              <a:spcAft>
                <a:spcPts val="1000"/>
              </a:spcAft>
              <a:buFont typeface="+mj-lt"/>
              <a:buAutoNum type="arabicPeriod"/>
            </a:pPr>
            <a:r>
              <a:rPr lang="en-US" b="1" dirty="0"/>
              <a:t>Each leaf node represents a "visual word" </a:t>
            </a:r>
            <a:br>
              <a:rPr lang="en-US" dirty="0"/>
            </a:br>
            <a:r>
              <a:rPr lang="en-US" dirty="0"/>
              <a:t>- a cluster of similar SIFT descriptors</a:t>
            </a:r>
          </a:p>
          <a:p>
            <a:pPr marL="457200" indent="-457200">
              <a:spcBef>
                <a:spcPts val="0"/>
              </a:spcBef>
              <a:spcAft>
                <a:spcPts val="1000"/>
              </a:spcAft>
              <a:buFont typeface="+mj-lt"/>
              <a:buAutoNum type="arabicPeriod"/>
            </a:pPr>
            <a:r>
              <a:rPr lang="en-US" b="1" dirty="0"/>
              <a:t>Image descriptors vote for most similar </a:t>
            </a:r>
            <a:br>
              <a:rPr lang="en-US" b="1" dirty="0"/>
            </a:br>
            <a:r>
              <a:rPr lang="en-US" b="1" dirty="0"/>
              <a:t>leaf node </a:t>
            </a:r>
            <a:r>
              <a:rPr lang="en-US" dirty="0"/>
              <a:t>when query image is processed</a:t>
            </a:r>
          </a:p>
          <a:p>
            <a:pPr marL="457200" indent="-457200">
              <a:spcBef>
                <a:spcPts val="0"/>
              </a:spcBef>
              <a:spcAft>
                <a:spcPts val="1000"/>
              </a:spcAft>
              <a:buFont typeface="+mj-lt"/>
              <a:buAutoNum type="arabicPeriod"/>
            </a:pPr>
            <a:r>
              <a:rPr lang="en-US" dirty="0"/>
              <a:t>Votes form a histogram, or a </a:t>
            </a:r>
            <a:r>
              <a:rPr lang="en-US" b="1" dirty="0"/>
              <a:t>"bag of </a:t>
            </a:r>
            <a:br>
              <a:rPr lang="en-US" b="1" dirty="0"/>
            </a:br>
            <a:r>
              <a:rPr lang="en-US" b="1" dirty="0"/>
              <a:t>words" representation</a:t>
            </a:r>
            <a:r>
              <a:rPr lang="en-US" dirty="0"/>
              <a:t> of an image</a:t>
            </a:r>
          </a:p>
        </p:txBody>
      </p:sp>
      <p:sp>
        <p:nvSpPr>
          <p:cNvPr id="4" name="Slide Number Placeholder 3">
            <a:extLst>
              <a:ext uri="{FF2B5EF4-FFF2-40B4-BE49-F238E27FC236}">
                <a16:creationId xmlns:a16="http://schemas.microsoft.com/office/drawing/2014/main" id="{73AF5DEF-A1BF-3B6B-47EC-3D6F2613EDE0}"/>
              </a:ext>
            </a:extLst>
          </p:cNvPr>
          <p:cNvSpPr>
            <a:spLocks noGrp="1"/>
          </p:cNvSpPr>
          <p:nvPr>
            <p:ph type="sldNum" sz="quarter" idx="12"/>
          </p:nvPr>
        </p:nvSpPr>
        <p:spPr/>
        <p:txBody>
          <a:bodyPr/>
          <a:lstStyle/>
          <a:p>
            <a:pPr>
              <a:defRPr/>
            </a:pPr>
            <a:fld id="{5AF7E991-B9CB-4B0D-995E-09EBBA2230A8}" type="slidenum">
              <a:rPr lang="en-US" smtClean="0"/>
              <a:pPr>
                <a:defRPr/>
              </a:pPr>
              <a:t>9</a:t>
            </a:fld>
            <a:endParaRPr lang="en-US"/>
          </a:p>
        </p:txBody>
      </p:sp>
      <p:sp>
        <p:nvSpPr>
          <p:cNvPr id="9" name="TextBox 8">
            <a:extLst>
              <a:ext uri="{FF2B5EF4-FFF2-40B4-BE49-F238E27FC236}">
                <a16:creationId xmlns:a16="http://schemas.microsoft.com/office/drawing/2014/main" id="{7F2523FD-2414-E8C6-5174-1A0BA3373F2F}"/>
              </a:ext>
            </a:extLst>
          </p:cNvPr>
          <p:cNvSpPr txBox="1"/>
          <p:nvPr/>
        </p:nvSpPr>
        <p:spPr>
          <a:xfrm>
            <a:off x="6769996" y="5720589"/>
            <a:ext cx="4723309" cy="461665"/>
          </a:xfrm>
          <a:prstGeom prst="rect">
            <a:avLst/>
          </a:prstGeom>
          <a:noFill/>
        </p:spPr>
        <p:txBody>
          <a:bodyPr wrap="square" rtlCol="0">
            <a:spAutoFit/>
          </a:bodyPr>
          <a:lstStyle/>
          <a:p>
            <a:r>
              <a:rPr lang="en-US" sz="1200" b="1" i="0" dirty="0">
                <a:solidFill>
                  <a:schemeClr val="accent6">
                    <a:lumMod val="60000"/>
                    <a:lumOff val="40000"/>
                  </a:schemeClr>
                </a:solidFill>
                <a:effectLst/>
              </a:rPr>
              <a:t>Figure 2: </a:t>
            </a:r>
            <a:r>
              <a:rPr lang="en-US" sz="1200" b="0" i="0" dirty="0">
                <a:effectLst/>
              </a:rPr>
              <a:t>Illustration of the Vocabulary Tree with depiction of the branching factor (k), tree depth (L), and the voting process</a:t>
            </a:r>
            <a:endParaRPr lang="en-US" sz="1200" dirty="0"/>
          </a:p>
        </p:txBody>
      </p:sp>
    </p:spTree>
    <p:extLst>
      <p:ext uri="{BB962C8B-B14F-4D97-AF65-F5344CB8AC3E}">
        <p14:creationId xmlns:p14="http://schemas.microsoft.com/office/powerpoint/2010/main" val="2528013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500"/>
                                        <p:tgtEl>
                                          <p:spTgt spid="6">
                                            <p:txEl>
                                              <p:pRg st="3" end="3"/>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animEffect transition="in" filter="fade">
                                      <p:cBhvr>
                                        <p:cTn id="43" dur="500"/>
                                        <p:tgtEl>
                                          <p:spTgt spid="6">
                                            <p:txEl>
                                              <p:pRg st="4" end="4"/>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5" end="5"/>
                                            </p:txEl>
                                          </p:spTgt>
                                        </p:tgtEl>
                                        <p:attrNameLst>
                                          <p:attrName>style.visibility</p:attrName>
                                        </p:attrNameLst>
                                      </p:cBhvr>
                                      <p:to>
                                        <p:strVal val="visible"/>
                                      </p:to>
                                    </p:set>
                                    <p:animEffect transition="in" filter="fade">
                                      <p:cBhvr>
                                        <p:cTn id="5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
  <TotalTime>1709</TotalTime>
  <Words>4692</Words>
  <Application>Microsoft Macintosh PowerPoint</Application>
  <PresentationFormat>Widescreen</PresentationFormat>
  <Paragraphs>342</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Cambria Math</vt:lpstr>
      <vt:lpstr>Courier New</vt:lpstr>
      <vt:lpstr>Garamond</vt:lpstr>
      <vt:lpstr>Söhne</vt:lpstr>
      <vt:lpstr>Times New Roman</vt:lpstr>
      <vt:lpstr>Trebuchet MS</vt:lpstr>
      <vt:lpstr>Blank Presentation</vt:lpstr>
      <vt:lpstr>   Scalable Recognition with a Vocabulary Tree </vt:lpstr>
      <vt:lpstr>Contents</vt:lpstr>
      <vt:lpstr>Abstract</vt:lpstr>
      <vt:lpstr>Introduction</vt:lpstr>
      <vt:lpstr>Related Work</vt:lpstr>
      <vt:lpstr>Related Work</vt:lpstr>
      <vt:lpstr>Related Work</vt:lpstr>
      <vt:lpstr>Approach – Feature Extraction</vt:lpstr>
      <vt:lpstr>Approach – Building Tree</vt:lpstr>
      <vt:lpstr>Approach – Image Indexing</vt:lpstr>
      <vt:lpstr>Scoring – Definition</vt:lpstr>
      <vt:lpstr>Scoring – Implementation</vt:lpstr>
      <vt:lpstr>Results - Dataset</vt:lpstr>
      <vt:lpstr>Results - Performance</vt:lpstr>
      <vt:lpstr>Results – Comparison with Others</vt:lpstr>
      <vt:lpstr>Discussion</vt:lpstr>
      <vt:lpstr>Conclusion</vt:lpstr>
      <vt:lpstr>References &amp; 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josiahz</cp:lastModifiedBy>
  <cp:revision>6</cp:revision>
  <cp:lastPrinted>2023-05-23T01:02:15Z</cp:lastPrinted>
  <dcterms:created xsi:type="dcterms:W3CDTF">2023-05-05T23:53:31Z</dcterms:created>
  <dcterms:modified xsi:type="dcterms:W3CDTF">2023-05-23T01:03:12Z</dcterms:modified>
</cp:coreProperties>
</file>